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1" r:id="rId5"/>
    <p:sldMasterId id="2147484901" r:id="rId6"/>
    <p:sldMasterId id="2147484884" r:id="rId7"/>
  </p:sldMasterIdLst>
  <p:notesMasterIdLst>
    <p:notesMasterId r:id="rId36"/>
  </p:notesMasterIdLst>
  <p:handoutMasterIdLst>
    <p:handoutMasterId r:id="rId37"/>
  </p:handoutMasterIdLst>
  <p:sldIdLst>
    <p:sldId id="278" r:id="rId8"/>
    <p:sldId id="378" r:id="rId9"/>
    <p:sldId id="257" r:id="rId10"/>
    <p:sldId id="281" r:id="rId11"/>
    <p:sldId id="283" r:id="rId12"/>
    <p:sldId id="284" r:id="rId13"/>
    <p:sldId id="374" r:id="rId14"/>
    <p:sldId id="375" r:id="rId15"/>
    <p:sldId id="306" r:id="rId16"/>
    <p:sldId id="307" r:id="rId17"/>
    <p:sldId id="359" r:id="rId18"/>
    <p:sldId id="360" r:id="rId19"/>
    <p:sldId id="362" r:id="rId20"/>
    <p:sldId id="379" r:id="rId21"/>
    <p:sldId id="380" r:id="rId22"/>
    <p:sldId id="370" r:id="rId23"/>
    <p:sldId id="381" r:id="rId24"/>
    <p:sldId id="305" r:id="rId25"/>
    <p:sldId id="377" r:id="rId26"/>
    <p:sldId id="357" r:id="rId27"/>
    <p:sldId id="372" r:id="rId28"/>
    <p:sldId id="376" r:id="rId29"/>
    <p:sldId id="267" r:id="rId30"/>
    <p:sldId id="366" r:id="rId31"/>
    <p:sldId id="367" r:id="rId32"/>
    <p:sldId id="373" r:id="rId33"/>
    <p:sldId id="363" r:id="rId34"/>
    <p:sldId id="262" r:id="rId35"/>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0FFD20-7C00-480D-9C59-871383D4EE71}">
          <p14:sldIdLst>
            <p14:sldId id="278"/>
            <p14:sldId id="378"/>
            <p14:sldId id="257"/>
            <p14:sldId id="281"/>
            <p14:sldId id="283"/>
            <p14:sldId id="284"/>
            <p14:sldId id="374"/>
            <p14:sldId id="375"/>
            <p14:sldId id="306"/>
            <p14:sldId id="307"/>
            <p14:sldId id="359"/>
            <p14:sldId id="360"/>
            <p14:sldId id="362"/>
            <p14:sldId id="379"/>
            <p14:sldId id="380"/>
            <p14:sldId id="370"/>
            <p14:sldId id="381"/>
            <p14:sldId id="305"/>
            <p14:sldId id="377"/>
            <p14:sldId id="357"/>
            <p14:sldId id="372"/>
            <p14:sldId id="376"/>
            <p14:sldId id="267"/>
            <p14:sldId id="366"/>
            <p14:sldId id="367"/>
            <p14:sldId id="373"/>
            <p14:sldId id="363"/>
            <p14:sldId id="262"/>
          </p14:sldIdLst>
        </p14:section>
      </p14:sectionLst>
    </p:ext>
    <p:ext uri="{EFAFB233-063F-42B5-8137-9DF3F51BA10A}">
      <p15:sldGuideLst xmlns:p15="http://schemas.microsoft.com/office/powerpoint/2012/main">
        <p15:guide id="1" orient="horz" pos="437">
          <p15:clr>
            <a:srgbClr val="A4A3A4"/>
          </p15:clr>
        </p15:guide>
        <p15:guide id="2" orient="horz" pos="3048" userDrawn="1">
          <p15:clr>
            <a:srgbClr val="A4A3A4"/>
          </p15:clr>
        </p15:guide>
        <p15:guide id="3" orient="horz" pos="1104" userDrawn="1">
          <p15:clr>
            <a:srgbClr val="A4A3A4"/>
          </p15:clr>
        </p15:guide>
        <p15:guide id="4" pos="55">
          <p15:clr>
            <a:srgbClr val="A4A3A4"/>
          </p15:clr>
        </p15:guide>
        <p15:guide id="5" pos="5496"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 Ann Apostol" initials="JA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D8E"/>
    <a:srgbClr val="B2B2B3"/>
    <a:srgbClr val="BFBFC0"/>
    <a:srgbClr val="98123D"/>
    <a:srgbClr val="A6002D"/>
    <a:srgbClr val="A5002C"/>
    <a:srgbClr val="F1BF64"/>
    <a:srgbClr val="BD6534"/>
    <a:srgbClr val="767E4A"/>
    <a:srgbClr val="025F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6206" autoAdjust="0"/>
  </p:normalViewPr>
  <p:slideViewPr>
    <p:cSldViewPr snapToGrid="0" showGuides="1">
      <p:cViewPr varScale="1">
        <p:scale>
          <a:sx n="126" d="100"/>
          <a:sy n="126" d="100"/>
        </p:scale>
        <p:origin x="1056" y="114"/>
      </p:cViewPr>
      <p:guideLst>
        <p:guide orient="horz" pos="437"/>
        <p:guide orient="horz" pos="3048"/>
        <p:guide orient="horz" pos="1104"/>
        <p:guide pos="55"/>
        <p:guide pos="5496"/>
      </p:guideLst>
    </p:cSldViewPr>
  </p:slideViewPr>
  <p:outlineViewPr>
    <p:cViewPr>
      <p:scale>
        <a:sx n="33" d="100"/>
        <a:sy n="33" d="100"/>
      </p:scale>
      <p:origin x="0" y="-126"/>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53" d="100"/>
          <a:sy n="53" d="100"/>
        </p:scale>
        <p:origin x="-5248" y="-12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F7DDA5E6-0336-6043-97BE-2667D5222006}" type="datetimeFigureOut">
              <a:rPr lang="en-US" smtClean="0"/>
              <a:pPr/>
              <a:t>8/6/2019</a:t>
            </a:fld>
            <a:endParaRPr lang="en-US" dirty="0"/>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A2E12B18-0379-EC43-9B57-C54D0D9C72D8}" type="slidenum">
              <a:rPr lang="en-US" smtClean="0"/>
              <a:pPr/>
              <a:t>‹#›</a:t>
            </a:fld>
            <a:endParaRPr lang="en-US" dirty="0"/>
          </a:p>
        </p:txBody>
      </p:sp>
    </p:spTree>
    <p:extLst>
      <p:ext uri="{BB962C8B-B14F-4D97-AF65-F5344CB8AC3E}">
        <p14:creationId xmlns:p14="http://schemas.microsoft.com/office/powerpoint/2010/main" val="14439138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835EEF68-F202-4D68-8499-4DCDD1E544DE}" type="datetimeFigureOut">
              <a:rPr lang="en-US" smtClean="0"/>
              <a:pPr/>
              <a:t>8/6/2019</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99E4C13A-5EDB-4018-91C6-F8B752C11E71}" type="slidenum">
              <a:rPr lang="en-US" smtClean="0"/>
              <a:pPr/>
              <a:t>‹#›</a:t>
            </a:fld>
            <a:endParaRPr lang="en-US" dirty="0"/>
          </a:p>
        </p:txBody>
      </p:sp>
    </p:spTree>
    <p:extLst>
      <p:ext uri="{BB962C8B-B14F-4D97-AF65-F5344CB8AC3E}">
        <p14:creationId xmlns:p14="http://schemas.microsoft.com/office/powerpoint/2010/main" val="16873397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dirty="0"/>
          </a:p>
        </p:txBody>
      </p:sp>
      <p:sp>
        <p:nvSpPr>
          <p:cNvPr id="4" name="Slide Number Placeholder 3"/>
          <p:cNvSpPr>
            <a:spLocks noGrp="1"/>
          </p:cNvSpPr>
          <p:nvPr>
            <p:ph type="sldNum" sz="quarter" idx="5"/>
          </p:nvPr>
        </p:nvSpPr>
        <p:spPr/>
        <p:txBody>
          <a:bodyPr/>
          <a:lstStyle/>
          <a:p>
            <a:fld id="{99E4C13A-5EDB-4018-91C6-F8B752C11E71}" type="slidenum">
              <a:rPr lang="en-US" smtClean="0"/>
              <a:pPr/>
              <a:t>2</a:t>
            </a:fld>
            <a:endParaRPr lang="en-US" dirty="0"/>
          </a:p>
        </p:txBody>
      </p:sp>
    </p:spTree>
    <p:extLst>
      <p:ext uri="{BB962C8B-B14F-4D97-AF65-F5344CB8AC3E}">
        <p14:creationId xmlns:p14="http://schemas.microsoft.com/office/powerpoint/2010/main" val="280969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Neural networks are a type of machine learning and can be seen as a mesh network of connected layers of neurons </a:t>
            </a:r>
          </a:p>
          <a:p>
            <a:pPr marL="171450" indent="-171450">
              <a:buFontTx/>
              <a:buChar char="-"/>
            </a:pPr>
            <a:r>
              <a:rPr lang="en-US" dirty="0"/>
              <a:t>Because it’s a machine learning paradigm, it attempts to find abstract features in datasets by having the network “learn”</a:t>
            </a:r>
          </a:p>
          <a:p>
            <a:pPr marL="171450" indent="-171450">
              <a:buFontTx/>
              <a:buChar char="-"/>
            </a:pPr>
            <a:r>
              <a:rPr lang="en-US" dirty="0"/>
              <a:t>If you don’t know much about neural networks, all you need to know is that a “neuron” can be thought of as something that holds a number and can influence other neurons</a:t>
            </a:r>
          </a:p>
          <a:p>
            <a:pPr marL="171450" indent="-171450">
              <a:buFontTx/>
              <a:buChar char="-"/>
            </a:pPr>
            <a:r>
              <a:rPr lang="en-US" dirty="0"/>
              <a:t>So the goal is to figure out the right way to connect the neurons to achieve a task, classification, or prediction</a:t>
            </a:r>
          </a:p>
          <a:p>
            <a:pPr marL="171450" indent="-171450">
              <a:buFontTx/>
              <a:buChar char="-"/>
            </a:pPr>
            <a:endParaRPr lang="en-US" dirty="0"/>
          </a:p>
          <a:p>
            <a:pPr marL="171450" indent="-171450">
              <a:buFontTx/>
              <a:buChar char="-"/>
            </a:pPr>
            <a:r>
              <a:rPr lang="en-US" dirty="0"/>
              <a:t>The video here is an example of a neural network architecture. Let’s say you are trying to take a hand-drawn image of a number and want to teach a computer to recognize it. You can send the pixel values of the drawing through the network, and the inputs will propagate through, exciting the right combination of neurons so as to be properly classified.</a:t>
            </a:r>
          </a:p>
        </p:txBody>
      </p:sp>
      <p:sp>
        <p:nvSpPr>
          <p:cNvPr id="4" name="Slide Number Placeholder 3"/>
          <p:cNvSpPr>
            <a:spLocks noGrp="1"/>
          </p:cNvSpPr>
          <p:nvPr>
            <p:ph type="sldNum" sz="quarter" idx="5"/>
          </p:nvPr>
        </p:nvSpPr>
        <p:spPr/>
        <p:txBody>
          <a:bodyPr/>
          <a:lstStyle/>
          <a:p>
            <a:fld id="{99E4C13A-5EDB-4018-91C6-F8B752C11E71}" type="slidenum">
              <a:rPr lang="en-US" smtClean="0"/>
              <a:pPr/>
              <a:t>3</a:t>
            </a:fld>
            <a:endParaRPr lang="en-US" dirty="0"/>
          </a:p>
        </p:txBody>
      </p:sp>
    </p:spTree>
    <p:extLst>
      <p:ext uri="{BB962C8B-B14F-4D97-AF65-F5344CB8AC3E}">
        <p14:creationId xmlns:p14="http://schemas.microsoft.com/office/powerpoint/2010/main" val="2671093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that the basics of a traditional neural network are understood, we can look at the echo state network/reservoir computer as a type of neural network.</a:t>
            </a:r>
          </a:p>
          <a:p>
            <a:pPr marL="171450" indent="-171450">
              <a:buFontTx/>
              <a:buChar char="-"/>
            </a:pPr>
            <a:r>
              <a:rPr lang="en-US" dirty="0"/>
              <a:t>There are a few key differences between the network I just showed of the hand-drawn digits and the type of network I was working on called an echo state network</a:t>
            </a:r>
          </a:p>
          <a:p>
            <a:pPr marL="628650" lvl="1" indent="-171450">
              <a:buFontTx/>
              <a:buChar char="-"/>
            </a:pPr>
            <a:r>
              <a:rPr lang="en-US" dirty="0"/>
              <a:t>All the connections are random and fixed from the start; </a:t>
            </a:r>
          </a:p>
          <a:p>
            <a:pPr marL="628650" lvl="1" indent="-171450">
              <a:buFontTx/>
              <a:buChar char="-"/>
            </a:pPr>
            <a:r>
              <a:rPr lang="en-US" dirty="0"/>
              <a:t>The number of neurons is typically much larger than a traditional neural network; in addition, echo state networks have a non-linear transfer function between time steps. These two components of echo state networks give it great predictive ability for non-linear data and temporal data</a:t>
            </a:r>
          </a:p>
          <a:p>
            <a:pPr marL="628650" lvl="1" indent="-171450">
              <a:buFontTx/>
              <a:buChar char="-"/>
            </a:pPr>
            <a:r>
              <a:rPr lang="en-US" dirty="0"/>
              <a:t>Whereas the connections in the previous network are all trained and tuned to give the right outputs, an echo state network only cares about the last layer (called the output layer) of connections</a:t>
            </a:r>
          </a:p>
          <a:p>
            <a:pPr marL="1085850" lvl="2" indent="-171450">
              <a:buFontTx/>
              <a:buChar char="-"/>
            </a:pPr>
            <a:r>
              <a:rPr lang="en-US" dirty="0"/>
              <a:t>This makes echo state networks computationally efficient and therefore much more quickly trained</a:t>
            </a:r>
          </a:p>
          <a:p>
            <a:pPr marL="1085850" lvl="2" indent="-171450">
              <a:buFontTx/>
              <a:buChar char="-"/>
            </a:pPr>
            <a:endParaRPr lang="en-US" dirty="0"/>
          </a:p>
          <a:p>
            <a:pPr marL="171450" lvl="0" indent="-171450">
              <a:buFontTx/>
              <a:buChar char="-"/>
            </a:pPr>
            <a:r>
              <a:rPr lang="en-US" dirty="0"/>
              <a:t>Given that ESNs are good at non-linear, temporal dynamics, speech recognition, time-series predictions, signal classification, denoising, demodulation, on-the-fly signals intelligence, and much more becomes possible with this architecture</a:t>
            </a:r>
          </a:p>
          <a:p>
            <a:pPr marL="0" lvl="0" indent="0">
              <a:buFontTx/>
              <a:buNone/>
            </a:pPr>
            <a:endParaRPr lang="en-US" dirty="0"/>
          </a:p>
        </p:txBody>
      </p:sp>
      <p:sp>
        <p:nvSpPr>
          <p:cNvPr id="4" name="Slide Number Placeholder 3"/>
          <p:cNvSpPr>
            <a:spLocks noGrp="1"/>
          </p:cNvSpPr>
          <p:nvPr>
            <p:ph type="sldNum" sz="quarter" idx="5"/>
          </p:nvPr>
        </p:nvSpPr>
        <p:spPr/>
        <p:txBody>
          <a:bodyPr/>
          <a:lstStyle/>
          <a:p>
            <a:fld id="{99E4C13A-5EDB-4018-91C6-F8B752C11E71}" type="slidenum">
              <a:rPr lang="en-US" smtClean="0"/>
              <a:pPr/>
              <a:t>4</a:t>
            </a:fld>
            <a:endParaRPr lang="en-US" dirty="0"/>
          </a:p>
        </p:txBody>
      </p:sp>
    </p:spTree>
    <p:extLst>
      <p:ext uri="{BB962C8B-B14F-4D97-AF65-F5344CB8AC3E}">
        <p14:creationId xmlns:p14="http://schemas.microsoft.com/office/powerpoint/2010/main" val="252630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take a look at exactly what we mean when we say we “run” an echo state network</a:t>
            </a:r>
          </a:p>
        </p:txBody>
      </p:sp>
      <p:sp>
        <p:nvSpPr>
          <p:cNvPr id="4" name="Slide Number Placeholder 3"/>
          <p:cNvSpPr>
            <a:spLocks noGrp="1"/>
          </p:cNvSpPr>
          <p:nvPr>
            <p:ph type="sldNum" sz="quarter" idx="5"/>
          </p:nvPr>
        </p:nvSpPr>
        <p:spPr/>
        <p:txBody>
          <a:bodyPr/>
          <a:lstStyle/>
          <a:p>
            <a:fld id="{99E4C13A-5EDB-4018-91C6-F8B752C11E71}" type="slidenum">
              <a:rPr lang="en-US" smtClean="0"/>
              <a:pPr/>
              <a:t>5</a:t>
            </a:fld>
            <a:endParaRPr lang="en-US" dirty="0"/>
          </a:p>
        </p:txBody>
      </p:sp>
    </p:spTree>
    <p:extLst>
      <p:ext uri="{BB962C8B-B14F-4D97-AF65-F5344CB8AC3E}">
        <p14:creationId xmlns:p14="http://schemas.microsoft.com/office/powerpoint/2010/main" val="560437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that the basics of a traditional neural network are understood, we can look at the echo state network/reservoir computer as a type of neural network.</a:t>
            </a:r>
          </a:p>
          <a:p>
            <a:pPr marL="171450" indent="-171450">
              <a:buFontTx/>
              <a:buChar char="-"/>
            </a:pPr>
            <a:r>
              <a:rPr lang="en-US" dirty="0"/>
              <a:t>There are a few key differences between the network I just showed of the hand-drawn digits and the type of network I was working on called an echo state network</a:t>
            </a:r>
          </a:p>
          <a:p>
            <a:pPr marL="628650" lvl="1" indent="-171450">
              <a:buFontTx/>
              <a:buChar char="-"/>
            </a:pPr>
            <a:r>
              <a:rPr lang="en-US" dirty="0"/>
              <a:t>All the connections are random and fixed from the start; </a:t>
            </a:r>
          </a:p>
          <a:p>
            <a:pPr marL="628650" lvl="1" indent="-171450">
              <a:buFontTx/>
              <a:buChar char="-"/>
            </a:pPr>
            <a:r>
              <a:rPr lang="en-US" dirty="0"/>
              <a:t>The number of neurons is typically much larger than a traditional neural network; in addition, echo state networks have a non-linear transfer function between time steps. These two components of echo state networks give it great predictive ability for non-linear data and temporal data</a:t>
            </a:r>
          </a:p>
          <a:p>
            <a:pPr marL="628650" lvl="1" indent="-171450">
              <a:buFontTx/>
              <a:buChar char="-"/>
            </a:pPr>
            <a:r>
              <a:rPr lang="en-US" dirty="0"/>
              <a:t>Whereas the connections in the previous network are all trained and tuned to give the right outputs, an echo state network only cares about the last layer (called the output layer) of connections</a:t>
            </a:r>
          </a:p>
          <a:p>
            <a:pPr marL="1085850" lvl="2" indent="-171450">
              <a:buFontTx/>
              <a:buChar char="-"/>
            </a:pPr>
            <a:r>
              <a:rPr lang="en-US" dirty="0"/>
              <a:t>This makes echo state networks computationally efficient and therefore much more quickly trained</a:t>
            </a:r>
          </a:p>
          <a:p>
            <a:pPr marL="1085850" lvl="2" indent="-171450">
              <a:buFontTx/>
              <a:buChar char="-"/>
            </a:pPr>
            <a:endParaRPr lang="en-US" dirty="0"/>
          </a:p>
          <a:p>
            <a:pPr marL="171450" lvl="0" indent="-171450">
              <a:buFontTx/>
              <a:buChar char="-"/>
            </a:pPr>
            <a:r>
              <a:rPr lang="en-US" dirty="0"/>
              <a:t>Given that ESNs are good at non-linear, temporal dynamics, speech recognition, time-series predictions, signal classification, denoising, demodulation, on-the-fly signals intelligence, and much more becomes possible with this architecture</a:t>
            </a:r>
          </a:p>
          <a:p>
            <a:pPr marL="0" lvl="0" indent="0">
              <a:buFontTx/>
              <a:buNone/>
            </a:pPr>
            <a:endParaRPr lang="en-US" dirty="0"/>
          </a:p>
        </p:txBody>
      </p:sp>
      <p:sp>
        <p:nvSpPr>
          <p:cNvPr id="4" name="Slide Number Placeholder 3"/>
          <p:cNvSpPr>
            <a:spLocks noGrp="1"/>
          </p:cNvSpPr>
          <p:nvPr>
            <p:ph type="sldNum" sz="quarter" idx="5"/>
          </p:nvPr>
        </p:nvSpPr>
        <p:spPr/>
        <p:txBody>
          <a:bodyPr/>
          <a:lstStyle/>
          <a:p>
            <a:fld id="{99E4C13A-5EDB-4018-91C6-F8B752C11E71}" type="slidenum">
              <a:rPr lang="en-US" smtClean="0"/>
              <a:pPr/>
              <a:t>14</a:t>
            </a:fld>
            <a:endParaRPr lang="en-US" dirty="0"/>
          </a:p>
        </p:txBody>
      </p:sp>
    </p:spTree>
    <p:extLst>
      <p:ext uri="{BB962C8B-B14F-4D97-AF65-F5344CB8AC3E}">
        <p14:creationId xmlns:p14="http://schemas.microsoft.com/office/powerpoint/2010/main" val="426243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4C13A-5EDB-4018-91C6-F8B752C11E71}" type="slidenum">
              <a:rPr lang="en-US" smtClean="0"/>
              <a:pPr/>
              <a:t>15</a:t>
            </a:fld>
            <a:endParaRPr lang="en-US" dirty="0"/>
          </a:p>
        </p:txBody>
      </p:sp>
    </p:spTree>
    <p:extLst>
      <p:ext uri="{BB962C8B-B14F-4D97-AF65-F5344CB8AC3E}">
        <p14:creationId xmlns:p14="http://schemas.microsoft.com/office/powerpoint/2010/main" val="396232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A_Basic_Mast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250899" y="1203263"/>
            <a:ext cx="8453761" cy="4798717"/>
          </a:xfrm>
          <a:prstGeom prst="rect">
            <a:avLst/>
          </a:prstGeom>
        </p:spPr>
        <p:txBody>
          <a:bodyPr vert="horz"/>
          <a:lstStyle>
            <a:lvl1pPr marL="171450" marR="0" indent="-176213" algn="l" defTabSz="457200" rtl="0" eaLnBrk="1" fontAlgn="auto" latinLnBrk="0" hangingPunct="1">
              <a:lnSpc>
                <a:spcPct val="100000"/>
              </a:lnSpc>
              <a:spcBef>
                <a:spcPct val="20000"/>
              </a:spcBef>
              <a:spcAft>
                <a:spcPts val="0"/>
              </a:spcAft>
              <a:buClrTx/>
              <a:buSzPct val="130000"/>
              <a:buFont typeface="Arial"/>
              <a:buChar char="•"/>
              <a:tabLst/>
              <a:defRPr sz="1800"/>
            </a:lvl1pPr>
            <a:lvl2pPr marL="517525" indent="-227013">
              <a:defRPr sz="1600"/>
            </a:lvl2pPr>
            <a:lvl3pPr marL="800100" indent="-176213">
              <a:buSzPct val="130000"/>
              <a:defRPr sz="1600"/>
            </a:lvl3pPr>
            <a:lvl4pPr marL="1201738" indent="-228600">
              <a:defRPr sz="1600"/>
            </a:lvl4pPr>
            <a:lvl5pPr marL="1430338" marR="0" indent="-176213" algn="l" defTabSz="457200" rtl="0" eaLnBrk="1" fontAlgn="auto" latinLnBrk="0" hangingPunct="1">
              <a:lnSpc>
                <a:spcPct val="100000"/>
              </a:lnSpc>
              <a:spcBef>
                <a:spcPct val="20000"/>
              </a:spcBef>
              <a:spcAft>
                <a:spcPts val="0"/>
              </a:spcAft>
              <a:buClrTx/>
              <a:buSzPct val="130000"/>
              <a:buFont typeface="Arial"/>
              <a:buChar char="•"/>
              <a:tabLst/>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a:p>
            <a:pPr lvl="4"/>
            <a:endParaRPr lang="en-US" dirty="0"/>
          </a:p>
        </p:txBody>
      </p:sp>
    </p:spTree>
    <p:extLst>
      <p:ext uri="{BB962C8B-B14F-4D97-AF65-F5344CB8AC3E}">
        <p14:creationId xmlns:p14="http://schemas.microsoft.com/office/powerpoint/2010/main" val="3586680752"/>
      </p:ext>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J_Contact Information ">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13241"/>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250899" y="1203263"/>
            <a:ext cx="8453761" cy="4798717"/>
          </a:xfrm>
          <a:prstGeom prst="rect">
            <a:avLst/>
          </a:prstGeom>
        </p:spPr>
        <p:txBody>
          <a:bodyPr vert="horz"/>
          <a:lstStyle>
            <a:lvl1pPr marL="171450" marR="0" indent="-176213" algn="l" defTabSz="457200" rtl="0" eaLnBrk="1" fontAlgn="auto" latinLnBrk="0" hangingPunct="1">
              <a:lnSpc>
                <a:spcPct val="100000"/>
              </a:lnSpc>
              <a:spcBef>
                <a:spcPct val="20000"/>
              </a:spcBef>
              <a:spcAft>
                <a:spcPts val="0"/>
              </a:spcAft>
              <a:buClrTx/>
              <a:buSzPct val="130000"/>
              <a:buFont typeface="Arial"/>
              <a:buChar char="•"/>
              <a:tabLst/>
              <a:defRPr sz="1800"/>
            </a:lvl1pPr>
            <a:lvl2pPr marL="517525" indent="-227013">
              <a:defRPr sz="1600"/>
            </a:lvl2pPr>
            <a:lvl3pPr marL="800100" indent="-176213">
              <a:buSzPct val="130000"/>
              <a:defRPr sz="1600"/>
            </a:lvl3pPr>
            <a:lvl4pPr marL="1201738" indent="-228600">
              <a:defRPr sz="1600"/>
            </a:lvl4pPr>
            <a:lvl5pPr marL="1430338" marR="0" indent="-176213" algn="l" defTabSz="457200" rtl="0" eaLnBrk="1" fontAlgn="auto" latinLnBrk="0" hangingPunct="1">
              <a:lnSpc>
                <a:spcPct val="100000"/>
              </a:lnSpc>
              <a:spcBef>
                <a:spcPct val="20000"/>
              </a:spcBef>
              <a:spcAft>
                <a:spcPts val="0"/>
              </a:spcAft>
              <a:buClrTx/>
              <a:buSzPct val="130000"/>
              <a:buFont typeface="Arial"/>
              <a:buChar char="•"/>
              <a:tabLst/>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a:p>
            <a:pPr lvl="4"/>
            <a:endParaRPr lang="en-US" dirty="0"/>
          </a:p>
        </p:txBody>
      </p:sp>
      <p:sp>
        <p:nvSpPr>
          <p:cNvPr id="7" name="Text Box 19"/>
          <p:cNvSpPr txBox="1">
            <a:spLocks noChangeArrowheads="1"/>
          </p:cNvSpPr>
          <p:nvPr userDrawn="1"/>
        </p:nvSpPr>
        <p:spPr bwMode="auto">
          <a:xfrm>
            <a:off x="240017" y="6395155"/>
            <a:ext cx="1683717" cy="324448"/>
          </a:xfrm>
          <a:prstGeom prst="rect">
            <a:avLst/>
          </a:prstGeom>
          <a:noFill/>
          <a:ln w="9525">
            <a:noFill/>
            <a:miter lim="800000"/>
            <a:headEnd/>
            <a:tailEnd/>
          </a:ln>
          <a:effectLst/>
        </p:spPr>
        <p:txBody>
          <a:bodyPr wrap="square" anchor="b">
            <a:prstTxWarp prst="textNoShape">
              <a:avLst/>
            </a:prstTxWarp>
            <a:spAutoFit/>
          </a:bodyPr>
          <a:lstStyle/>
          <a:p>
            <a:pPr>
              <a:lnSpc>
                <a:spcPts val="860"/>
              </a:lnSpc>
            </a:pPr>
            <a:r>
              <a:rPr lang="en-US" sz="800" dirty="0"/>
              <a:t>e-mail address</a:t>
            </a:r>
          </a:p>
          <a:p>
            <a:pPr>
              <a:lnSpc>
                <a:spcPts val="860"/>
              </a:lnSpc>
            </a:pPr>
            <a:r>
              <a:rPr lang="en-US" sz="800" dirty="0"/>
              <a:t>Department/subdivision name</a:t>
            </a:r>
          </a:p>
        </p:txBody>
      </p:sp>
    </p:spTree>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K_Transitio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600" y="2111897"/>
            <a:ext cx="8123464" cy="1063867"/>
          </a:xfrm>
          <a:prstGeom prst="rect">
            <a:avLst/>
          </a:prstGeom>
        </p:spPr>
        <p:txBody>
          <a:bodyPr/>
          <a:lstStyle>
            <a:lvl1pPr algn="l">
              <a:defRPr sz="3200" b="1" i="1" baseline="0">
                <a:solidFill>
                  <a:schemeClr val="bg2"/>
                </a:solidFill>
                <a:latin typeface="Arial"/>
                <a:cs typeface="Arial"/>
              </a:defRPr>
            </a:lvl1pPr>
          </a:lstStyle>
          <a:p>
            <a:r>
              <a:rPr lang="en-US" dirty="0"/>
              <a:t>Transition Slide</a:t>
            </a:r>
          </a:p>
        </p:txBody>
      </p:sp>
      <p:sp>
        <p:nvSpPr>
          <p:cNvPr id="3" name="Subtitle 2"/>
          <p:cNvSpPr>
            <a:spLocks noGrp="1"/>
          </p:cNvSpPr>
          <p:nvPr>
            <p:ph type="subTitle" idx="1" hasCustomPrompt="1"/>
          </p:nvPr>
        </p:nvSpPr>
        <p:spPr>
          <a:xfrm>
            <a:off x="228600" y="3245325"/>
            <a:ext cx="8123464" cy="1752600"/>
          </a:xfrm>
          <a:prstGeom prst="rect">
            <a:avLst/>
          </a:prstGeom>
        </p:spPr>
        <p:txBody>
          <a:bodyPr>
            <a:normAutofit/>
          </a:bodyPr>
          <a:lstStyle>
            <a:lvl1pPr marL="0" indent="0" algn="l">
              <a:buNone/>
              <a:defRPr sz="2400">
                <a:solidFill>
                  <a:schemeClr val="tx1"/>
                </a:solidFill>
                <a:latin typeface="+mj-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Transition Subtitle</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1B_Header_Blank">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776149"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10" name="Text Placeholder 7"/>
          <p:cNvSpPr>
            <a:spLocks noGrp="1"/>
          </p:cNvSpPr>
          <p:nvPr>
            <p:ph type="body" sz="quarter" idx="13" hasCustomPrompt="1"/>
          </p:nvPr>
        </p:nvSpPr>
        <p:spPr>
          <a:xfrm>
            <a:off x="228598" y="6177005"/>
            <a:ext cx="8453761" cy="464933"/>
          </a:xfrm>
          <a:prstGeom prst="rect">
            <a:avLst/>
          </a:prstGeom>
        </p:spPr>
        <p:txBody>
          <a:bodyPr vert="horz"/>
          <a:lstStyle>
            <a:lvl1pPr marL="0" indent="0">
              <a:lnSpc>
                <a:spcPts val="1700"/>
              </a:lnSpc>
              <a:spcBef>
                <a:spcPts val="0"/>
              </a:spcBef>
              <a:buNone/>
              <a:defRPr sz="1600" b="1" i="1">
                <a:solidFill>
                  <a:schemeClr val="bg2"/>
                </a:solidFill>
                <a:latin typeface="+mn-lt"/>
              </a:defRPr>
            </a:lvl1pPr>
          </a:lstStyle>
          <a:p>
            <a:r>
              <a:rPr lang="en-US" dirty="0"/>
              <a:t>Key Point—Arial Bold Italic, 16 point</a:t>
            </a:r>
          </a:p>
        </p:txBody>
      </p:sp>
      <p:sp>
        <p:nvSpPr>
          <p:cNvPr id="4" name="Text Placeholder 9"/>
          <p:cNvSpPr>
            <a:spLocks noGrp="1"/>
          </p:cNvSpPr>
          <p:nvPr>
            <p:ph type="body" sz="quarter" idx="14" hasCustomPrompt="1"/>
          </p:nvPr>
        </p:nvSpPr>
        <p:spPr>
          <a:xfrm>
            <a:off x="228600" y="626040"/>
            <a:ext cx="7776149" cy="446802"/>
          </a:xfrm>
          <a:prstGeom prst="rect">
            <a:avLst/>
          </a:prstGeom>
        </p:spPr>
        <p:txBody>
          <a:bodyPr vert="horz"/>
          <a:lstStyle>
            <a:lvl1pPr marL="3175" marR="0" indent="-3175" algn="l" defTabSz="457200" rtl="0" eaLnBrk="1" fontAlgn="auto" latinLnBrk="0" hangingPunct="1">
              <a:lnSpc>
                <a:spcPct val="100000"/>
              </a:lnSpc>
              <a:spcBef>
                <a:spcPct val="20000"/>
              </a:spcBef>
              <a:spcAft>
                <a:spcPts val="0"/>
              </a:spcAft>
              <a:buClrTx/>
              <a:buSzTx/>
              <a:buFont typeface="Arial"/>
              <a:buNone/>
              <a:tabLst/>
              <a:defRPr sz="2000" b="0" i="1">
                <a:solidFill>
                  <a:schemeClr val="tx2"/>
                </a:solidFill>
                <a:latin typeface="+mn-lt"/>
              </a:defRPr>
            </a:lvl1pPr>
          </a:lstStyle>
          <a:p>
            <a:pPr lvl="0"/>
            <a:r>
              <a:rPr lang="en-US" dirty="0"/>
              <a:t>Subtitle—Gray, 20 point Arial</a:t>
            </a:r>
          </a:p>
        </p:txBody>
      </p:sp>
    </p:spTree>
    <p:extLst>
      <p:ext uri="{BB962C8B-B14F-4D97-AF65-F5344CB8AC3E}">
        <p14:creationId xmlns:p14="http://schemas.microsoft.com/office/powerpoint/2010/main" val="192743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A_Basic_Master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250899" y="1203263"/>
            <a:ext cx="8453761" cy="4798717"/>
          </a:xfrm>
          <a:prstGeom prst="rect">
            <a:avLst/>
          </a:prstGeom>
        </p:spPr>
        <p:txBody>
          <a:bodyPr vert="horz"/>
          <a:lstStyle>
            <a:lvl1pPr marL="171450" marR="0" indent="-176213" algn="l" defTabSz="457200" rtl="0" eaLnBrk="1" fontAlgn="auto" latinLnBrk="0" hangingPunct="1">
              <a:lnSpc>
                <a:spcPct val="100000"/>
              </a:lnSpc>
              <a:spcBef>
                <a:spcPct val="20000"/>
              </a:spcBef>
              <a:spcAft>
                <a:spcPts val="0"/>
              </a:spcAft>
              <a:buClrTx/>
              <a:buSzPct val="130000"/>
              <a:buFont typeface="Arial"/>
              <a:buChar char="•"/>
              <a:tabLst/>
              <a:defRPr sz="1800"/>
            </a:lvl1pPr>
            <a:lvl2pPr marL="517525" indent="-227013">
              <a:defRPr sz="1600"/>
            </a:lvl2pPr>
            <a:lvl3pPr marL="800100" indent="-176213">
              <a:buSzPct val="130000"/>
              <a:defRPr sz="1600"/>
            </a:lvl3pPr>
            <a:lvl4pPr marL="1201738" indent="-228600">
              <a:defRPr sz="1600"/>
            </a:lvl4pPr>
            <a:lvl5pPr marL="1430338" marR="0" indent="-176213" algn="l" defTabSz="457200" rtl="0" eaLnBrk="1" fontAlgn="auto" latinLnBrk="0" hangingPunct="1">
              <a:lnSpc>
                <a:spcPct val="100000"/>
              </a:lnSpc>
              <a:spcBef>
                <a:spcPct val="20000"/>
              </a:spcBef>
              <a:spcAft>
                <a:spcPts val="0"/>
              </a:spcAft>
              <a:buClrTx/>
              <a:buSzPct val="130000"/>
              <a:buFont typeface="Arial"/>
              <a:buChar char="•"/>
              <a:tabLst/>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a:p>
            <a:pPr lvl="2"/>
            <a:endParaRPr lang="en-US" dirty="0"/>
          </a:p>
        </p:txBody>
      </p:sp>
    </p:spTree>
    <p:extLst>
      <p:ext uri="{BB962C8B-B14F-4D97-AF65-F5344CB8AC3E}">
        <p14:creationId xmlns:p14="http://schemas.microsoft.com/office/powerpoint/2010/main" val="646281002"/>
      </p:ext>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B_Header_Blank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ext uri="{BB962C8B-B14F-4D97-AF65-F5344CB8AC3E}">
        <p14:creationId xmlns:p14="http://schemas.microsoft.com/office/powerpoint/2010/main" val="3186694946"/>
      </p:ext>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C_Acronym_Box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250899" y="1203263"/>
            <a:ext cx="8453761" cy="4307521"/>
          </a:xfrm>
          <a:prstGeom prst="rect">
            <a:avLst/>
          </a:prstGeom>
        </p:spPr>
        <p:txBody>
          <a:bodyPr vert="horz"/>
          <a:lstStyle>
            <a:lvl1pPr marL="171450" marR="0" indent="-176213" algn="l" defTabSz="457200" rtl="0" eaLnBrk="1" fontAlgn="auto" latinLnBrk="0" hangingPunct="1">
              <a:lnSpc>
                <a:spcPct val="100000"/>
              </a:lnSpc>
              <a:spcBef>
                <a:spcPct val="20000"/>
              </a:spcBef>
              <a:spcAft>
                <a:spcPts val="0"/>
              </a:spcAft>
              <a:buClrTx/>
              <a:buSzPct val="130000"/>
              <a:buFont typeface="Arial"/>
              <a:buChar char="•"/>
              <a:tabLst/>
              <a:defRPr sz="1800"/>
            </a:lvl1pPr>
            <a:lvl2pPr marL="517525" indent="-227013">
              <a:defRPr sz="1600"/>
            </a:lvl2pPr>
            <a:lvl3pPr marL="800100" indent="-176213">
              <a:buSzPct val="130000"/>
              <a:defRPr sz="1600"/>
            </a:lvl3pPr>
            <a:lvl4pPr marL="1201738" indent="-228600">
              <a:defRPr sz="1600"/>
            </a:lvl4pPr>
            <a:lvl5pPr marL="1430338" marR="0" indent="-176213" algn="l" defTabSz="457200" rtl="0" eaLnBrk="1" fontAlgn="auto" latinLnBrk="0" hangingPunct="1">
              <a:lnSpc>
                <a:spcPct val="100000"/>
              </a:lnSpc>
              <a:spcBef>
                <a:spcPct val="20000"/>
              </a:spcBef>
              <a:spcAft>
                <a:spcPts val="0"/>
              </a:spcAft>
              <a:buClrTx/>
              <a:buSzPct val="130000"/>
              <a:buFont typeface="Arial"/>
              <a:buChar char="•"/>
              <a:tabLst/>
              <a:defRPr sz="1600"/>
            </a:lvl5pPr>
          </a:lstStyle>
          <a:p>
            <a:pPr marL="171450" marR="0" lvl="0" indent="-176213" algn="l" defTabSz="457200" rtl="0" eaLnBrk="1" fontAlgn="auto" latinLnBrk="0" hangingPunct="1">
              <a:lnSpc>
                <a:spcPct val="100000"/>
              </a:lnSpc>
              <a:spcBef>
                <a:spcPct val="20000"/>
              </a:spcBef>
              <a:spcAft>
                <a:spcPts val="0"/>
              </a:spcAft>
              <a:buClrTx/>
              <a:buSzPct val="130000"/>
              <a:buFont typeface="Arial"/>
              <a:buChar char="•"/>
              <a:tabLst/>
              <a:defRPr/>
            </a:pPr>
            <a:r>
              <a:rPr lang="en-US" dirty="0"/>
              <a:t>This is a multipurpose box—use for text, tables, charts or video</a:t>
            </a:r>
          </a:p>
        </p:txBody>
      </p:sp>
      <p:sp>
        <p:nvSpPr>
          <p:cNvPr id="6" name="Text Placeholder 3"/>
          <p:cNvSpPr>
            <a:spLocks noGrp="1"/>
          </p:cNvSpPr>
          <p:nvPr>
            <p:ph type="body" sz="quarter" idx="18" hasCustomPrompt="1"/>
          </p:nvPr>
        </p:nvSpPr>
        <p:spPr>
          <a:xfrm>
            <a:off x="228598" y="5653377"/>
            <a:ext cx="8453762" cy="470841"/>
          </a:xfrm>
          <a:prstGeom prst="rect">
            <a:avLst/>
          </a:prstGeom>
        </p:spPr>
        <p:txBody>
          <a:bodyPr vert="horz" numCol="4"/>
          <a:lstStyle>
            <a:lvl1pPr marL="0" marR="0" indent="0" algn="l" defTabSz="457200" rtl="0" eaLnBrk="1" fontAlgn="auto" latinLnBrk="0" hangingPunct="1">
              <a:lnSpc>
                <a:spcPts val="1100"/>
              </a:lnSpc>
              <a:spcBef>
                <a:spcPts val="0"/>
              </a:spcBef>
              <a:spcAft>
                <a:spcPts val="0"/>
              </a:spcAft>
              <a:buClrTx/>
              <a:buSzTx/>
              <a:buFont typeface="Arial"/>
              <a:buNone/>
              <a:tabLst>
                <a:tab pos="1825625" algn="l"/>
                <a:tab pos="3659188" algn="l"/>
                <a:tab pos="5484813" algn="l"/>
              </a:tabLst>
              <a:defRPr sz="800" b="1" i="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ACR1 = Acronym 1</a:t>
            </a:r>
            <a:br>
              <a:rPr lang="en-US" dirty="0"/>
            </a:br>
            <a:r>
              <a:rPr lang="en-US" dirty="0"/>
              <a:t>ACR2 = Acronym 2</a:t>
            </a:r>
            <a:br>
              <a:rPr lang="en-US" dirty="0"/>
            </a:br>
            <a:r>
              <a:rPr lang="en-US" dirty="0"/>
              <a:t>ACR3 = Acronym 3</a:t>
            </a:r>
            <a:br>
              <a:rPr lang="en-US" dirty="0"/>
            </a:br>
            <a:r>
              <a:rPr lang="en-US" dirty="0"/>
              <a:t>ACR4 = Acronym 4</a:t>
            </a:r>
            <a:br>
              <a:rPr lang="en-US" dirty="0"/>
            </a:br>
            <a:r>
              <a:rPr lang="en-US" dirty="0"/>
              <a:t>ACR5 = Acronym 5</a:t>
            </a:r>
            <a:br>
              <a:rPr lang="en-US" dirty="0"/>
            </a:br>
            <a:r>
              <a:rPr lang="en-US" dirty="0"/>
              <a:t>ACR6 = Acronym 6</a:t>
            </a:r>
            <a:br>
              <a:rPr lang="en-US" dirty="0"/>
            </a:br>
            <a:r>
              <a:rPr lang="en-US" dirty="0"/>
              <a:t>ACR7 = Acronym 7</a:t>
            </a:r>
            <a:br>
              <a:rPr lang="en-US" dirty="0"/>
            </a:br>
            <a:r>
              <a:rPr lang="en-US" dirty="0"/>
              <a:t>ACR8 = Acronym 8</a:t>
            </a:r>
          </a:p>
        </p:txBody>
      </p:sp>
    </p:spTree>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D_Left_Text_Pictur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5" hasCustomPrompt="1"/>
          </p:nvPr>
        </p:nvSpPr>
        <p:spPr>
          <a:xfrm>
            <a:off x="228597" y="1225565"/>
            <a:ext cx="4245432" cy="4798717"/>
          </a:xfrm>
          <a:prstGeom prst="rect">
            <a:avLst/>
          </a:prstGeom>
        </p:spPr>
        <p:txBody>
          <a:bodyPr vert="horz"/>
          <a:lstStyle>
            <a:lvl1pPr marL="177800" indent="-161925">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9" name="Picture Placeholder 2"/>
          <p:cNvSpPr>
            <a:spLocks noGrp="1"/>
          </p:cNvSpPr>
          <p:nvPr>
            <p:ph type="pic" sz="quarter" idx="18" hasCustomPrompt="1"/>
          </p:nvPr>
        </p:nvSpPr>
        <p:spPr>
          <a:xfrm>
            <a:off x="4572000" y="1207637"/>
            <a:ext cx="411035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365409804"/>
      </p:ext>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E_Right_Text_Picture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0" name="Content Placeholder 6"/>
          <p:cNvSpPr>
            <a:spLocks noGrp="1"/>
          </p:cNvSpPr>
          <p:nvPr>
            <p:ph sz="quarter" idx="15" hasCustomPrompt="1"/>
          </p:nvPr>
        </p:nvSpPr>
        <p:spPr>
          <a:xfrm>
            <a:off x="4474673" y="1225565"/>
            <a:ext cx="4326430" cy="4798717"/>
          </a:xfrm>
          <a:prstGeom prst="rect">
            <a:avLst/>
          </a:prstGeom>
        </p:spPr>
        <p:txBody>
          <a:bodyPr vert="horz"/>
          <a:lstStyle>
            <a:lvl1pPr marL="169863" indent="-169863">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12" name="Picture Placeholder 2"/>
          <p:cNvSpPr>
            <a:spLocks noGrp="1"/>
          </p:cNvSpPr>
          <p:nvPr>
            <p:ph type="pic" sz="quarter" idx="18" hasCustomPrompt="1"/>
          </p:nvPr>
        </p:nvSpPr>
        <p:spPr>
          <a:xfrm>
            <a:off x="228598" y="1225424"/>
            <a:ext cx="411035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3410248866"/>
      </p:ext>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F_Quad_Chart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7" name="Straight Connector 6"/>
          <p:cNvCxnSpPr/>
          <p:nvPr userDrawn="1"/>
        </p:nvCxnSpPr>
        <p:spPr>
          <a:xfrm flipH="1">
            <a:off x="4576833" y="1205815"/>
            <a:ext cx="191" cy="4893307"/>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228598" y="3641651"/>
            <a:ext cx="8623093" cy="6396"/>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17"/>
          <p:cNvSpPr>
            <a:spLocks noGrp="1"/>
          </p:cNvSpPr>
          <p:nvPr>
            <p:ph type="body" sz="quarter" idx="15"/>
          </p:nvPr>
        </p:nvSpPr>
        <p:spPr>
          <a:xfrm>
            <a:off x="228598" y="1205815"/>
            <a:ext cx="4268451" cy="2366552"/>
          </a:xfrm>
          <a:prstGeom prst="rect">
            <a:avLst/>
          </a:prstGeom>
        </p:spPr>
        <p:txBody>
          <a:bodyPr vert="horz"/>
          <a:lstStyle>
            <a:lvl1pPr marL="120650" indent="-104775">
              <a:tabLst/>
              <a:defRPr sz="1400"/>
            </a:lvl1pPr>
            <a:lvl2pPr marL="339725" indent="-169863">
              <a:defRPr sz="1400"/>
            </a:lvl2pPr>
            <a:lvl3pPr marL="565150" indent="-112713">
              <a:defRPr sz="1400"/>
            </a:lvl3pPr>
            <a:lvl4pPr marL="862013" indent="-169863">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17"/>
          <p:cNvSpPr>
            <a:spLocks noGrp="1"/>
          </p:cNvSpPr>
          <p:nvPr>
            <p:ph type="body" sz="quarter" idx="18"/>
          </p:nvPr>
        </p:nvSpPr>
        <p:spPr>
          <a:xfrm>
            <a:off x="4656808" y="1205815"/>
            <a:ext cx="4194883" cy="2366552"/>
          </a:xfrm>
          <a:prstGeom prst="rect">
            <a:avLst/>
          </a:prstGeom>
        </p:spPr>
        <p:txBody>
          <a:bodyPr vert="horz"/>
          <a:lstStyle>
            <a:lvl1pPr marL="120650" indent="-104775">
              <a:tabLst/>
              <a:defRPr sz="1400"/>
            </a:lvl1pPr>
            <a:lvl2pPr marL="339725" indent="-169863">
              <a:defRPr sz="1400"/>
            </a:lvl2pPr>
            <a:lvl3pPr marL="565150" indent="-112713">
              <a:defRPr sz="1400"/>
            </a:lvl3pPr>
            <a:lvl4pPr marL="862013" indent="-169863">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7"/>
          <p:cNvSpPr>
            <a:spLocks noGrp="1"/>
          </p:cNvSpPr>
          <p:nvPr>
            <p:ph type="body" sz="quarter" idx="19"/>
          </p:nvPr>
        </p:nvSpPr>
        <p:spPr>
          <a:xfrm>
            <a:off x="228598" y="3693646"/>
            <a:ext cx="4268451" cy="2404751"/>
          </a:xfrm>
          <a:prstGeom prst="rect">
            <a:avLst/>
          </a:prstGeom>
        </p:spPr>
        <p:txBody>
          <a:bodyPr vert="horz"/>
          <a:lstStyle>
            <a:lvl1pPr marL="112713" indent="-112713">
              <a:tabLst/>
              <a:defRPr sz="1400"/>
            </a:lvl1pPr>
            <a:lvl2pPr marL="339725" indent="-169863">
              <a:defRPr sz="1400"/>
            </a:lvl2pPr>
            <a:lvl3pPr marL="565150" indent="-112713">
              <a:defRPr sz="1400"/>
            </a:lvl3pPr>
            <a:lvl4pPr marL="862013" indent="-169863">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17"/>
          <p:cNvSpPr>
            <a:spLocks noGrp="1"/>
          </p:cNvSpPr>
          <p:nvPr>
            <p:ph type="body" sz="quarter" idx="20"/>
          </p:nvPr>
        </p:nvSpPr>
        <p:spPr>
          <a:xfrm>
            <a:off x="4656808" y="3693646"/>
            <a:ext cx="4194883" cy="2404751"/>
          </a:xfrm>
          <a:prstGeom prst="rect">
            <a:avLst/>
          </a:prstGeom>
        </p:spPr>
        <p:txBody>
          <a:bodyPr vert="horz"/>
          <a:lstStyle>
            <a:lvl1pPr marL="112713" indent="-112713">
              <a:tabLst/>
              <a:defRPr sz="1400"/>
            </a:lvl1pPr>
            <a:lvl2pPr marL="339725" indent="-169863">
              <a:defRPr sz="1400"/>
            </a:lvl2pPr>
            <a:lvl3pPr marL="565150" indent="-112713">
              <a:defRPr sz="1400"/>
            </a:lvl3pPr>
            <a:lvl4pPr marL="862013" indent="-169863">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G_Compare_Contrast_markings">
    <p:spTree>
      <p:nvGrpSpPr>
        <p:cNvPr id="1" name=""/>
        <p:cNvGrpSpPr/>
        <p:nvPr/>
      </p:nvGrpSpPr>
      <p:grpSpPr>
        <a:xfrm>
          <a:off x="0" y="0"/>
          <a:ext cx="0" cy="0"/>
          <a:chOff x="0" y="0"/>
          <a:chExt cx="0" cy="0"/>
        </a:xfrm>
      </p:grpSpPr>
      <p:cxnSp>
        <p:nvCxnSpPr>
          <p:cNvPr id="8" name="Straight Connector 7"/>
          <p:cNvCxnSpPr/>
          <p:nvPr userDrawn="1"/>
        </p:nvCxnSpPr>
        <p:spPr>
          <a:xfrm>
            <a:off x="4579756" y="3744346"/>
            <a:ext cx="0" cy="2345875"/>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 Placeholder 17"/>
          <p:cNvSpPr>
            <a:spLocks noGrp="1"/>
          </p:cNvSpPr>
          <p:nvPr>
            <p:ph type="body" sz="quarter" idx="15"/>
          </p:nvPr>
        </p:nvSpPr>
        <p:spPr>
          <a:xfrm>
            <a:off x="228599" y="1197639"/>
            <a:ext cx="8608104" cy="2366552"/>
          </a:xfrm>
          <a:prstGeom prst="rect">
            <a:avLst/>
          </a:prstGeom>
        </p:spPr>
        <p:txBody>
          <a:bodyPr vert="horz"/>
          <a:lstStyle>
            <a:lvl1pPr marL="120650" indent="-109538">
              <a:tabLst/>
              <a:defRPr sz="1600"/>
            </a:lvl1pPr>
            <a:lvl2pPr marL="339725" indent="-169863">
              <a:defRPr sz="1600"/>
            </a:lvl2pPr>
            <a:lvl3pPr marL="565150" indent="-112713">
              <a:defRPr sz="1600"/>
            </a:lvl3pPr>
            <a:lvl4pPr marL="862013" indent="-169863">
              <a:defRPr sz="1600"/>
            </a:lvl4pPr>
            <a:lvl5pPr>
              <a:defRPr sz="1600"/>
            </a:lvl5pPr>
          </a:lstStyle>
          <a:p>
            <a:pPr lvl="0"/>
            <a:r>
              <a:rPr lang="en-US" dirty="0"/>
              <a:t>Click to edit Master text styles</a:t>
            </a:r>
          </a:p>
        </p:txBody>
      </p:sp>
      <p:sp>
        <p:nvSpPr>
          <p:cNvPr id="11" name="Text Placeholder 17"/>
          <p:cNvSpPr>
            <a:spLocks noGrp="1"/>
          </p:cNvSpPr>
          <p:nvPr>
            <p:ph type="body" sz="quarter" idx="19"/>
          </p:nvPr>
        </p:nvSpPr>
        <p:spPr>
          <a:xfrm>
            <a:off x="228598" y="3685470"/>
            <a:ext cx="4211819" cy="2404751"/>
          </a:xfrm>
          <a:prstGeom prst="rect">
            <a:avLst/>
          </a:prstGeom>
        </p:spPr>
        <p:txBody>
          <a:bodyPr vert="horz"/>
          <a:lstStyle>
            <a:lvl1pPr marL="120650" indent="-120650">
              <a:tabLst/>
              <a:defRPr sz="1400"/>
            </a:lvl1pPr>
            <a:lvl2pPr marL="339725" indent="-169863">
              <a:defRPr sz="1400"/>
            </a:lvl2pPr>
            <a:lvl3pPr marL="565150" indent="-112713">
              <a:defRPr sz="1400"/>
            </a:lvl3pPr>
            <a:lvl4pPr marL="862013" indent="-169863">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7"/>
          <p:cNvSpPr>
            <a:spLocks noGrp="1"/>
          </p:cNvSpPr>
          <p:nvPr>
            <p:ph type="body" sz="quarter" idx="20"/>
          </p:nvPr>
        </p:nvSpPr>
        <p:spPr>
          <a:xfrm>
            <a:off x="4719095" y="3685470"/>
            <a:ext cx="4117607" cy="2404751"/>
          </a:xfrm>
          <a:prstGeom prst="rect">
            <a:avLst/>
          </a:prstGeom>
        </p:spPr>
        <p:txBody>
          <a:bodyPr vert="horz"/>
          <a:lstStyle>
            <a:lvl1pPr marL="120650" indent="-120650">
              <a:tabLst/>
              <a:defRPr sz="1400"/>
            </a:lvl1pPr>
            <a:lvl2pPr marL="339725" indent="-169863">
              <a:defRPr sz="1400"/>
            </a:lvl2pPr>
            <a:lvl3pPr marL="565150" indent="-112713">
              <a:defRPr sz="1400"/>
            </a:lvl3pPr>
            <a:lvl4pPr marL="862013" indent="-169863">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itle 1"/>
          <p:cNvSpPr>
            <a:spLocks noGrp="1"/>
          </p:cNvSpPr>
          <p:nvPr>
            <p:ph type="title" hasCustomPrompt="1"/>
          </p:nvPr>
        </p:nvSpPr>
        <p:spPr>
          <a:xfrm>
            <a:off x="228599" y="233088"/>
            <a:ext cx="7776149"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15"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8"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B_Header_Blank">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ext uri="{BB962C8B-B14F-4D97-AF65-F5344CB8AC3E}">
        <p14:creationId xmlns:p14="http://schemas.microsoft.com/office/powerpoint/2010/main" val="1766297880"/>
      </p:ext>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H_Risk Format_Corner_markings Image_markings">
    <p:spTree>
      <p:nvGrpSpPr>
        <p:cNvPr id="1" name=""/>
        <p:cNvGrpSpPr/>
        <p:nvPr/>
      </p:nvGrpSpPr>
      <p:grpSpPr>
        <a:xfrm>
          <a:off x="0" y="0"/>
          <a:ext cx="0" cy="0"/>
          <a:chOff x="0" y="0"/>
          <a:chExt cx="0" cy="0"/>
        </a:xfrm>
      </p:grpSpPr>
      <p:pic>
        <p:nvPicPr>
          <p:cNvPr id="8" name="Picture 7" descr="CCEO Risk Format_P8sample_crosshatch.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73300" y="814685"/>
            <a:ext cx="2234525" cy="1867301"/>
          </a:xfrm>
          <a:prstGeom prst="rect">
            <a:avLst/>
          </a:prstGeom>
        </p:spPr>
      </p:pic>
      <p:sp>
        <p:nvSpPr>
          <p:cNvPr id="11" name="Content Placeholder 6"/>
          <p:cNvSpPr>
            <a:spLocks noGrp="1"/>
          </p:cNvSpPr>
          <p:nvPr>
            <p:ph sz="quarter" idx="17"/>
          </p:nvPr>
        </p:nvSpPr>
        <p:spPr>
          <a:xfrm>
            <a:off x="228598" y="1233557"/>
            <a:ext cx="5735473" cy="4794684"/>
          </a:xfrm>
          <a:prstGeom prst="rect">
            <a:avLst/>
          </a:prstGeom>
        </p:spPr>
        <p:txBody>
          <a:bodyPr vert="horz"/>
          <a:lstStyle>
            <a:lvl1pPr marL="180975" indent="-169863">
              <a:buSzPct val="130000"/>
              <a:tabLst/>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hasCustomPrompt="1"/>
          </p:nvPr>
        </p:nvSpPr>
        <p:spPr>
          <a:xfrm>
            <a:off x="228599" y="233088"/>
            <a:ext cx="7776149"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12"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3" name="Text Placeholder 10"/>
          <p:cNvSpPr>
            <a:spLocks noGrp="1"/>
          </p:cNvSpPr>
          <p:nvPr>
            <p:ph type="body" sz="quarter" idx="18"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I_Risk Format_Large Image_markings">
    <p:spTree>
      <p:nvGrpSpPr>
        <p:cNvPr id="1" name=""/>
        <p:cNvGrpSpPr/>
        <p:nvPr/>
      </p:nvGrpSpPr>
      <p:grpSpPr>
        <a:xfrm>
          <a:off x="0" y="0"/>
          <a:ext cx="0" cy="0"/>
          <a:chOff x="0" y="0"/>
          <a:chExt cx="0" cy="0"/>
        </a:xfrm>
      </p:grpSpPr>
      <p:sp>
        <p:nvSpPr>
          <p:cNvPr id="8" name="Content Placeholder 6"/>
          <p:cNvSpPr>
            <a:spLocks noGrp="1"/>
          </p:cNvSpPr>
          <p:nvPr>
            <p:ph sz="quarter" idx="17" hasCustomPrompt="1"/>
          </p:nvPr>
        </p:nvSpPr>
        <p:spPr>
          <a:xfrm>
            <a:off x="228598" y="1134320"/>
            <a:ext cx="3715605" cy="4861367"/>
          </a:xfrm>
          <a:prstGeom prst="rect">
            <a:avLst/>
          </a:prstGeom>
        </p:spPr>
        <p:txBody>
          <a:bodyPr vert="horz"/>
          <a:lstStyle>
            <a:lvl1pPr marL="180975" indent="-180975">
              <a:buSzPct val="130000"/>
              <a:tabLst/>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r>
              <a:rPr lang="en-US" dirty="0"/>
              <a:t>Bullet 1 level – Bullet 130% size text – Black, 16 point Arial</a:t>
            </a:r>
          </a:p>
          <a:p>
            <a:pPr lvl="1"/>
            <a:r>
              <a:rPr lang="en-US" dirty="0"/>
              <a:t>Bullet 2 level – 14 point Arial Italic</a:t>
            </a:r>
          </a:p>
          <a:p>
            <a:pPr lvl="2"/>
            <a:r>
              <a:rPr lang="en-US" dirty="0"/>
              <a:t>Bullet 3 level – Bullet 125% size text – 14 point Arial</a:t>
            </a:r>
          </a:p>
          <a:p>
            <a:pPr lvl="3"/>
            <a:r>
              <a:rPr lang="en-US" dirty="0"/>
              <a:t>Bullet 4 level – 14 point Arial Italic</a:t>
            </a:r>
          </a:p>
          <a:p>
            <a:pPr lvl="4"/>
            <a:r>
              <a:rPr lang="en-US" dirty="0"/>
              <a:t>Bullet 5 level – Bullet 100% size text – 14 point Arial</a:t>
            </a:r>
          </a:p>
        </p:txBody>
      </p:sp>
      <p:pic>
        <p:nvPicPr>
          <p:cNvPr id="9" name="Picture 8" descr="CCEO Risk Format_P8sample_crosshatch.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59153" y="1134531"/>
            <a:ext cx="4623206" cy="4564685"/>
          </a:xfrm>
          <a:prstGeom prst="rect">
            <a:avLst/>
          </a:prstGeom>
        </p:spPr>
      </p:pic>
      <p:grpSp>
        <p:nvGrpSpPr>
          <p:cNvPr id="2" name="Group 1"/>
          <p:cNvGrpSpPr/>
          <p:nvPr userDrawn="1"/>
        </p:nvGrpSpPr>
        <p:grpSpPr>
          <a:xfrm>
            <a:off x="4059153" y="5777498"/>
            <a:ext cx="4609023" cy="350523"/>
            <a:chOff x="4333069" y="5714104"/>
            <a:chExt cx="4609023" cy="350523"/>
          </a:xfrm>
        </p:grpSpPr>
        <p:sp>
          <p:nvSpPr>
            <p:cNvPr id="11" name="Rectangle 10"/>
            <p:cNvSpPr/>
            <p:nvPr userDrawn="1"/>
          </p:nvSpPr>
          <p:spPr>
            <a:xfrm>
              <a:off x="4333069" y="5748518"/>
              <a:ext cx="228600" cy="152400"/>
            </a:xfrm>
            <a:prstGeom prst="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987786" y="5748724"/>
              <a:ext cx="228600" cy="152400"/>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4544208" y="5714104"/>
              <a:ext cx="4397884" cy="350523"/>
            </a:xfrm>
            <a:prstGeom prst="rect">
              <a:avLst/>
            </a:prstGeom>
            <a:noFill/>
          </p:spPr>
          <p:txBody>
            <a:bodyPr wrap="square" rtlCol="0">
              <a:spAutoFit/>
            </a:bodyPr>
            <a:lstStyle/>
            <a:p>
              <a:pPr>
                <a:lnSpc>
                  <a:spcPts val="1000"/>
                </a:lnSpc>
                <a:tabLst>
                  <a:tab pos="2630488" algn="l"/>
                </a:tabLst>
              </a:pPr>
              <a:r>
                <a:rPr lang="en-US" sz="900" dirty="0"/>
                <a:t>Current risk assessment with uncertainty	Expected risk assessment with	proposed mitigation</a:t>
              </a:r>
            </a:p>
          </p:txBody>
        </p:sp>
      </p:grpSp>
      <p:sp>
        <p:nvSpPr>
          <p:cNvPr id="18" name="Title 1"/>
          <p:cNvSpPr>
            <a:spLocks noGrp="1"/>
          </p:cNvSpPr>
          <p:nvPr>
            <p:ph type="title" hasCustomPrompt="1"/>
          </p:nvPr>
        </p:nvSpPr>
        <p:spPr>
          <a:xfrm>
            <a:off x="228599" y="233088"/>
            <a:ext cx="7776149"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16"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20" name="Text Placeholder 10"/>
          <p:cNvSpPr>
            <a:spLocks noGrp="1"/>
          </p:cNvSpPr>
          <p:nvPr>
            <p:ph type="body" sz="quarter" idx="18"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J_Contact Information_marking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13241"/>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250899" y="1203263"/>
            <a:ext cx="8453761" cy="4798717"/>
          </a:xfrm>
          <a:prstGeom prst="rect">
            <a:avLst/>
          </a:prstGeom>
        </p:spPr>
        <p:txBody>
          <a:bodyPr vert="horz"/>
          <a:lstStyle>
            <a:lvl1pPr marL="171450" marR="0" indent="-176213" algn="l" defTabSz="457200" rtl="0" eaLnBrk="1" fontAlgn="auto" latinLnBrk="0" hangingPunct="1">
              <a:lnSpc>
                <a:spcPct val="100000"/>
              </a:lnSpc>
              <a:spcBef>
                <a:spcPct val="20000"/>
              </a:spcBef>
              <a:spcAft>
                <a:spcPts val="0"/>
              </a:spcAft>
              <a:buClrTx/>
              <a:buSzPct val="130000"/>
              <a:buFont typeface="Arial"/>
              <a:buChar char="•"/>
              <a:tabLst/>
              <a:defRPr sz="1800"/>
            </a:lvl1pPr>
            <a:lvl2pPr marL="517525" indent="-227013">
              <a:defRPr sz="1600"/>
            </a:lvl2pPr>
            <a:lvl3pPr marL="800100" indent="-176213">
              <a:buSzPct val="130000"/>
              <a:defRPr sz="1600"/>
            </a:lvl3pPr>
            <a:lvl4pPr marL="1201738" indent="-228600">
              <a:defRPr sz="1600"/>
            </a:lvl4pPr>
            <a:lvl5pPr marL="1430338" marR="0" indent="-176213" algn="l" defTabSz="457200" rtl="0" eaLnBrk="1" fontAlgn="auto" latinLnBrk="0" hangingPunct="1">
              <a:lnSpc>
                <a:spcPct val="100000"/>
              </a:lnSpc>
              <a:spcBef>
                <a:spcPct val="20000"/>
              </a:spcBef>
              <a:spcAft>
                <a:spcPts val="0"/>
              </a:spcAft>
              <a:buClrTx/>
              <a:buSzPct val="130000"/>
              <a:buFont typeface="Arial"/>
              <a:buChar char="•"/>
              <a:tabLst/>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a:p>
            <a:pPr lvl="4"/>
            <a:endParaRPr lang="en-US" dirty="0"/>
          </a:p>
        </p:txBody>
      </p:sp>
      <p:sp>
        <p:nvSpPr>
          <p:cNvPr id="7" name="Text Box 19"/>
          <p:cNvSpPr txBox="1">
            <a:spLocks noChangeArrowheads="1"/>
          </p:cNvSpPr>
          <p:nvPr userDrawn="1"/>
        </p:nvSpPr>
        <p:spPr bwMode="auto">
          <a:xfrm>
            <a:off x="240017" y="6395155"/>
            <a:ext cx="1683717" cy="324448"/>
          </a:xfrm>
          <a:prstGeom prst="rect">
            <a:avLst/>
          </a:prstGeom>
          <a:noFill/>
          <a:ln w="9525">
            <a:noFill/>
            <a:miter lim="800000"/>
            <a:headEnd/>
            <a:tailEnd/>
          </a:ln>
          <a:effectLst/>
        </p:spPr>
        <p:txBody>
          <a:bodyPr wrap="square" anchor="b">
            <a:prstTxWarp prst="textNoShape">
              <a:avLst/>
            </a:prstTxWarp>
            <a:spAutoFit/>
          </a:bodyPr>
          <a:lstStyle/>
          <a:p>
            <a:pPr>
              <a:lnSpc>
                <a:spcPts val="860"/>
              </a:lnSpc>
            </a:pPr>
            <a:r>
              <a:rPr lang="en-US" sz="800" dirty="0"/>
              <a:t>e-mail address</a:t>
            </a:r>
          </a:p>
          <a:p>
            <a:pPr>
              <a:lnSpc>
                <a:spcPts val="860"/>
              </a:lnSpc>
            </a:pPr>
            <a:r>
              <a:rPr lang="en-US" sz="800" dirty="0"/>
              <a:t>Department/subdivision name</a:t>
            </a:r>
          </a:p>
        </p:txBody>
      </p:sp>
    </p:spTree>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K_Transition_marking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600" y="2111897"/>
            <a:ext cx="8123464" cy="1063867"/>
          </a:xfrm>
          <a:prstGeom prst="rect">
            <a:avLst/>
          </a:prstGeom>
        </p:spPr>
        <p:txBody>
          <a:bodyPr/>
          <a:lstStyle>
            <a:lvl1pPr algn="l">
              <a:defRPr sz="3200" b="1" i="1" baseline="0">
                <a:solidFill>
                  <a:schemeClr val="bg2"/>
                </a:solidFill>
                <a:latin typeface="Arial"/>
                <a:cs typeface="Arial"/>
              </a:defRPr>
            </a:lvl1pPr>
          </a:lstStyle>
          <a:p>
            <a:r>
              <a:rPr lang="en-US" dirty="0"/>
              <a:t>Transition Slide</a:t>
            </a:r>
          </a:p>
        </p:txBody>
      </p:sp>
      <p:sp>
        <p:nvSpPr>
          <p:cNvPr id="3" name="Subtitle 2"/>
          <p:cNvSpPr>
            <a:spLocks noGrp="1"/>
          </p:cNvSpPr>
          <p:nvPr>
            <p:ph type="subTitle" idx="1" hasCustomPrompt="1"/>
          </p:nvPr>
        </p:nvSpPr>
        <p:spPr>
          <a:xfrm>
            <a:off x="228600" y="3245325"/>
            <a:ext cx="8123464" cy="1752600"/>
          </a:xfrm>
          <a:prstGeom prst="rect">
            <a:avLst/>
          </a:prstGeom>
        </p:spPr>
        <p:txBody>
          <a:bodyPr>
            <a:normAutofit/>
          </a:bodyPr>
          <a:lstStyle>
            <a:lvl1pPr marL="0" indent="0" algn="l">
              <a:buNone/>
              <a:defRPr sz="2400">
                <a:solidFill>
                  <a:schemeClr val="tx1"/>
                </a:solidFill>
                <a:latin typeface="+mj-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Transition Subtitle</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A_Title and Information Pag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16350" y="1660394"/>
            <a:ext cx="5101390" cy="1239457"/>
          </a:xfrm>
          <a:prstGeom prst="rect">
            <a:avLst/>
          </a:prstGeom>
        </p:spPr>
        <p:txBody>
          <a:bodyPr anchor="t" anchorCtr="0"/>
          <a:lstStyle>
            <a:lvl1pPr marL="0" marR="0" indent="0" algn="r" defTabSz="457200" rtl="0" eaLnBrk="1" fontAlgn="auto" latinLnBrk="0" hangingPunct="1">
              <a:lnSpc>
                <a:spcPct val="100000"/>
              </a:lnSpc>
              <a:spcBef>
                <a:spcPct val="0"/>
              </a:spcBef>
              <a:spcAft>
                <a:spcPts val="0"/>
              </a:spcAft>
              <a:buClrTx/>
              <a:buSzTx/>
              <a:buFontTx/>
              <a:buNone/>
              <a:tabLst/>
              <a:defRPr sz="2600" b="1" i="1">
                <a:solidFill>
                  <a:schemeClr val="bg1"/>
                </a:solidFill>
                <a:effectLst>
                  <a:outerShdw blurRad="50800" dist="50800" dir="4260000" algn="tl" rotWithShape="0">
                    <a:prstClr val="black"/>
                  </a:outerShdw>
                </a:effectLst>
                <a:latin typeface="Arial"/>
                <a:cs typeface="Arial"/>
              </a:defRPr>
            </a:lvl1pPr>
          </a:lstStyle>
          <a:p>
            <a:r>
              <a:rPr lang="en-US" dirty="0"/>
              <a:t>Your Title – 26 Point Arial, Bold</a:t>
            </a:r>
          </a:p>
        </p:txBody>
      </p:sp>
      <p:sp>
        <p:nvSpPr>
          <p:cNvPr id="8" name="Subtitle 2"/>
          <p:cNvSpPr>
            <a:spLocks noGrp="1"/>
          </p:cNvSpPr>
          <p:nvPr>
            <p:ph type="subTitle" idx="1" hasCustomPrompt="1"/>
          </p:nvPr>
        </p:nvSpPr>
        <p:spPr>
          <a:xfrm>
            <a:off x="3616350" y="3124909"/>
            <a:ext cx="5101390" cy="1001228"/>
          </a:xfrm>
          <a:prstGeom prst="rect">
            <a:avLst/>
          </a:prstGeom>
        </p:spPr>
        <p:txBody>
          <a:bodyPr wrap="square">
            <a:norm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2000" b="1" i="1">
                <a:solidFill>
                  <a:schemeClr val="bg1"/>
                </a:solidFill>
                <a:effectLst>
                  <a:outerShdw blurRad="50800" dist="50800" dir="4260000" algn="tl" rotWithShape="0">
                    <a:prstClr val="black"/>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2000" dirty="0"/>
              <a:t>Speaker’s name</a:t>
            </a:r>
            <a:br>
              <a:rPr lang="en-US" sz="2000" dirty="0"/>
            </a:br>
            <a:r>
              <a:rPr lang="en-US" sz="2000" dirty="0"/>
              <a:t>and organization – </a:t>
            </a:r>
            <a:br>
              <a:rPr lang="en-US" sz="2000" dirty="0"/>
            </a:br>
            <a:r>
              <a:rPr lang="en-US" sz="2000" dirty="0"/>
              <a:t>20 Point Arial</a:t>
            </a:r>
          </a:p>
        </p:txBody>
      </p:sp>
      <p:sp>
        <p:nvSpPr>
          <p:cNvPr id="5" name="Text Placeholder 4"/>
          <p:cNvSpPr>
            <a:spLocks noGrp="1"/>
          </p:cNvSpPr>
          <p:nvPr>
            <p:ph type="body" sz="quarter" idx="10" hasCustomPrompt="1"/>
          </p:nvPr>
        </p:nvSpPr>
        <p:spPr>
          <a:xfrm>
            <a:off x="3615976" y="4355982"/>
            <a:ext cx="5102255" cy="457844"/>
          </a:xfrm>
          <a:prstGeom prst="rect">
            <a:avLst/>
          </a:prstGeom>
        </p:spPr>
        <p:txBody>
          <a:bodyPr/>
          <a:lstStyle>
            <a:lvl1pPr marL="0" indent="0" algn="r">
              <a:lnSpc>
                <a:spcPct val="100000"/>
              </a:lnSpc>
              <a:spcBef>
                <a:spcPts val="0"/>
              </a:spcBef>
              <a:buFontTx/>
              <a:buNone/>
              <a:defRPr sz="1800" b="1" i="1">
                <a:solidFill>
                  <a:schemeClr val="bg1"/>
                </a:solidFill>
                <a:effectLst>
                  <a:outerShdw blurRad="50800" dist="50800" dir="4260000" algn="tl" rotWithShape="0">
                    <a:prstClr val="black"/>
                  </a:outerShdw>
                </a:effectLst>
                <a:latin typeface="Arial" charset="0"/>
                <a:ea typeface="Arial" charset="0"/>
                <a:cs typeface="Arial" charset="0"/>
              </a:defRPr>
            </a:lvl1pPr>
          </a:lstStyle>
          <a:p>
            <a:pPr lvl="0"/>
            <a:r>
              <a:rPr lang="en-US" dirty="0"/>
              <a:t>Date – 18 point Arial</a:t>
            </a:r>
          </a:p>
        </p:txBody>
      </p:sp>
      <p:sp>
        <p:nvSpPr>
          <p:cNvPr id="9" name="Date Placeholder 3"/>
          <p:cNvSpPr txBox="1">
            <a:spLocks/>
          </p:cNvSpPr>
          <p:nvPr userDrawn="1"/>
        </p:nvSpPr>
        <p:spPr>
          <a:xfrm>
            <a:off x="202096" y="6492875"/>
            <a:ext cx="2667000" cy="365125"/>
          </a:xfrm>
          <a:prstGeom prst="rect">
            <a:avLst/>
          </a:prstGeom>
        </p:spPr>
        <p:txBody>
          <a:bodyPr vert="horz" lIns="91440" tIns="45720" rIns="91440" bIns="45720" rtlCol="0" anchor="ctr"/>
          <a:lstStyle>
            <a:lvl1pPr>
              <a:defRPr sz="900" i="1">
                <a:solidFill>
                  <a:schemeClr val="bg1"/>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2E008B"/>
                </a:solidFill>
                <a:effectLst/>
                <a:uLnTx/>
                <a:uFillTx/>
                <a:latin typeface="Arial" charset="0"/>
                <a:ea typeface="Arial" charset="0"/>
                <a:cs typeface="Arial" charset="0"/>
              </a:rPr>
              <a:t>© 2019 The Aerospace Corporation</a:t>
            </a:r>
          </a:p>
        </p:txBody>
      </p:sp>
    </p:spTree>
    <p:extLst>
      <p:ext uri="{BB962C8B-B14F-4D97-AF65-F5344CB8AC3E}">
        <p14:creationId xmlns:p14="http://schemas.microsoft.com/office/powerpoint/2010/main" val="417404179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B_Title and Information Page_marking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16350" y="1660394"/>
            <a:ext cx="5101390" cy="1239457"/>
          </a:xfrm>
          <a:prstGeom prst="rect">
            <a:avLst/>
          </a:prstGeom>
        </p:spPr>
        <p:txBody>
          <a:bodyPr anchor="t" anchorCtr="0"/>
          <a:lstStyle>
            <a:lvl1pPr marL="0" marR="0" indent="0" algn="r" defTabSz="457200" rtl="0" eaLnBrk="1" fontAlgn="auto" latinLnBrk="0" hangingPunct="1">
              <a:lnSpc>
                <a:spcPct val="100000"/>
              </a:lnSpc>
              <a:spcBef>
                <a:spcPct val="0"/>
              </a:spcBef>
              <a:spcAft>
                <a:spcPts val="0"/>
              </a:spcAft>
              <a:buClrTx/>
              <a:buSzTx/>
              <a:buFontTx/>
              <a:buNone/>
              <a:tabLst/>
              <a:defRPr sz="2600" b="1" i="1">
                <a:solidFill>
                  <a:schemeClr val="bg1"/>
                </a:solidFill>
                <a:effectLst>
                  <a:outerShdw blurRad="50800" dist="50800" dir="4260000" algn="tl" rotWithShape="0">
                    <a:prstClr val="black"/>
                  </a:outerShdw>
                </a:effectLst>
                <a:latin typeface="Arial"/>
                <a:cs typeface="Arial"/>
              </a:defRPr>
            </a:lvl1pPr>
          </a:lstStyle>
          <a:p>
            <a:r>
              <a:rPr lang="en-US" dirty="0"/>
              <a:t>Your Title – 26 Point Arial, Bold</a:t>
            </a:r>
          </a:p>
        </p:txBody>
      </p:sp>
      <p:sp>
        <p:nvSpPr>
          <p:cNvPr id="8" name="Subtitle 2"/>
          <p:cNvSpPr>
            <a:spLocks noGrp="1"/>
          </p:cNvSpPr>
          <p:nvPr>
            <p:ph type="subTitle" idx="1" hasCustomPrompt="1"/>
          </p:nvPr>
        </p:nvSpPr>
        <p:spPr>
          <a:xfrm>
            <a:off x="3616350" y="3124909"/>
            <a:ext cx="5101390" cy="1001228"/>
          </a:xfrm>
          <a:prstGeom prst="rect">
            <a:avLst/>
          </a:prstGeom>
        </p:spPr>
        <p:txBody>
          <a:bodyPr wrap="square">
            <a:normAutofit/>
          </a:bodyPr>
          <a:lstStyle>
            <a:lvl1pPr marL="0" marR="0" indent="0" algn="r" defTabSz="457200" rtl="0" eaLnBrk="1" fontAlgn="auto" latinLnBrk="0" hangingPunct="1">
              <a:lnSpc>
                <a:spcPct val="100000"/>
              </a:lnSpc>
              <a:spcBef>
                <a:spcPts val="0"/>
              </a:spcBef>
              <a:spcAft>
                <a:spcPts val="0"/>
              </a:spcAft>
              <a:buClrTx/>
              <a:buSzTx/>
              <a:buFont typeface="Arial"/>
              <a:buNone/>
              <a:tabLst/>
              <a:defRPr sz="2000" b="1" i="1">
                <a:solidFill>
                  <a:schemeClr val="bg1"/>
                </a:solidFill>
                <a:effectLst>
                  <a:outerShdw blurRad="50800" dist="50800" dir="4260000" algn="tl" rotWithShape="0">
                    <a:prstClr val="black"/>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2000" dirty="0"/>
              <a:t>Speaker’s name</a:t>
            </a:r>
            <a:br>
              <a:rPr lang="en-US" sz="2000" dirty="0"/>
            </a:br>
            <a:r>
              <a:rPr lang="en-US" sz="2000" dirty="0"/>
              <a:t>and organization – </a:t>
            </a:r>
            <a:br>
              <a:rPr lang="en-US" sz="2000" dirty="0"/>
            </a:br>
            <a:r>
              <a:rPr lang="en-US" sz="2000" dirty="0"/>
              <a:t>20 Point Arial</a:t>
            </a:r>
          </a:p>
        </p:txBody>
      </p:sp>
      <p:sp>
        <p:nvSpPr>
          <p:cNvPr id="5" name="Text Placeholder 4"/>
          <p:cNvSpPr>
            <a:spLocks noGrp="1"/>
          </p:cNvSpPr>
          <p:nvPr>
            <p:ph type="body" sz="quarter" idx="10" hasCustomPrompt="1"/>
          </p:nvPr>
        </p:nvSpPr>
        <p:spPr>
          <a:xfrm>
            <a:off x="3615976" y="4355982"/>
            <a:ext cx="5102255" cy="457844"/>
          </a:xfrm>
          <a:prstGeom prst="rect">
            <a:avLst/>
          </a:prstGeom>
        </p:spPr>
        <p:txBody>
          <a:bodyPr/>
          <a:lstStyle>
            <a:lvl1pPr marL="0" indent="0" algn="r">
              <a:lnSpc>
                <a:spcPct val="100000"/>
              </a:lnSpc>
              <a:spcBef>
                <a:spcPts val="0"/>
              </a:spcBef>
              <a:buFontTx/>
              <a:buNone/>
              <a:defRPr sz="1800" b="1" i="1">
                <a:solidFill>
                  <a:schemeClr val="bg1"/>
                </a:solidFill>
                <a:effectLst>
                  <a:outerShdw blurRad="50800" dist="50800" dir="4260000" algn="tl" rotWithShape="0">
                    <a:prstClr val="black"/>
                  </a:outerShdw>
                </a:effectLst>
                <a:latin typeface="Arial" charset="0"/>
                <a:ea typeface="Arial" charset="0"/>
                <a:cs typeface="Arial" charset="0"/>
              </a:defRPr>
            </a:lvl1pPr>
          </a:lstStyle>
          <a:p>
            <a:pPr lvl="0"/>
            <a:r>
              <a:rPr lang="en-US" dirty="0"/>
              <a:t>Date – 18 point Arial</a:t>
            </a:r>
          </a:p>
        </p:txBody>
      </p:sp>
      <p:sp>
        <p:nvSpPr>
          <p:cNvPr id="9" name="Text Placeholder 2"/>
          <p:cNvSpPr>
            <a:spLocks noGrp="1"/>
          </p:cNvSpPr>
          <p:nvPr>
            <p:ph type="body" sz="quarter" idx="11" hasCustomPrompt="1"/>
          </p:nvPr>
        </p:nvSpPr>
        <p:spPr>
          <a:xfrm>
            <a:off x="0" y="1"/>
            <a:ext cx="9143999" cy="238835"/>
          </a:xfrm>
          <a:prstGeom prst="rect">
            <a:avLst/>
          </a:prstGeom>
        </p:spPr>
        <p:txBody>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dirty="0"/>
              <a:t>This Box Is For Security Markings</a:t>
            </a:r>
          </a:p>
        </p:txBody>
      </p:sp>
      <p:sp>
        <p:nvSpPr>
          <p:cNvPr id="10" name="Text Placeholder 2"/>
          <p:cNvSpPr>
            <a:spLocks noGrp="1"/>
          </p:cNvSpPr>
          <p:nvPr>
            <p:ph type="body" sz="quarter" idx="12" hasCustomPrompt="1"/>
          </p:nvPr>
        </p:nvSpPr>
        <p:spPr>
          <a:xfrm>
            <a:off x="1" y="6619165"/>
            <a:ext cx="9143999" cy="238835"/>
          </a:xfrm>
          <a:prstGeom prst="rect">
            <a:avLst/>
          </a:prstGeom>
        </p:spPr>
        <p:txBody>
          <a:bodyPr/>
          <a:lstStyle>
            <a:lvl1pPr marL="0" indent="0" algn="ctr">
              <a:buNone/>
              <a:defRPr sz="1100" b="0">
                <a:solidFill>
                  <a:schemeClr val="tx1"/>
                </a:solidFill>
                <a:latin typeface="Arial" panose="020B0604020202020204" pitchFamily="34" charset="0"/>
                <a:cs typeface="Arial" panose="020B0604020202020204" pitchFamily="34" charset="0"/>
              </a:defRPr>
            </a:lvl1pPr>
          </a:lstStyle>
          <a:p>
            <a:pPr lvl="0"/>
            <a:r>
              <a:rPr lang="en-US" dirty="0"/>
              <a:t>This Box Is For Security Markings</a:t>
            </a:r>
          </a:p>
        </p:txBody>
      </p:sp>
      <p:sp>
        <p:nvSpPr>
          <p:cNvPr id="11" name="Date Placeholder 3"/>
          <p:cNvSpPr txBox="1">
            <a:spLocks/>
          </p:cNvSpPr>
          <p:nvPr userDrawn="1"/>
        </p:nvSpPr>
        <p:spPr>
          <a:xfrm>
            <a:off x="202096" y="6492875"/>
            <a:ext cx="2667000" cy="365125"/>
          </a:xfrm>
          <a:prstGeom prst="rect">
            <a:avLst/>
          </a:prstGeom>
        </p:spPr>
        <p:txBody>
          <a:bodyPr vert="horz" lIns="91440" tIns="45720" rIns="91440" bIns="45720" rtlCol="0" anchor="ctr"/>
          <a:lstStyle>
            <a:lvl1pPr>
              <a:defRPr sz="900" i="1">
                <a:solidFill>
                  <a:schemeClr val="bg1"/>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2E008B"/>
                </a:solidFill>
                <a:effectLst/>
                <a:uLnTx/>
                <a:uFillTx/>
                <a:latin typeface="Arial" charset="0"/>
                <a:ea typeface="Arial" charset="0"/>
                <a:cs typeface="Arial" charset="0"/>
              </a:rPr>
              <a:t>© 2019 The Aerospace Corporation</a:t>
            </a:r>
          </a:p>
        </p:txBody>
      </p:sp>
    </p:spTree>
    <p:extLst>
      <p:ext uri="{BB962C8B-B14F-4D97-AF65-F5344CB8AC3E}">
        <p14:creationId xmlns:p14="http://schemas.microsoft.com/office/powerpoint/2010/main" val="12311732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C_Closing_Q&amp;A_Backup">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771899" y="2595234"/>
            <a:ext cx="4601283" cy="1231642"/>
          </a:xfrm>
          <a:prstGeom prst="rect">
            <a:avLst/>
          </a:prstGeom>
        </p:spPr>
        <p:txBody>
          <a:bodyPr anchor="ctr">
            <a:normAutofit/>
          </a:bodyPr>
          <a:lstStyle>
            <a:lvl1pPr algn="l">
              <a:defRPr sz="4800" b="1" i="1" baseline="0">
                <a:solidFill>
                  <a:schemeClr val="bg1"/>
                </a:solidFill>
                <a:effectLst>
                  <a:outerShdw blurRad="50800" dist="38100" dir="4260000" algn="tl" rotWithShape="0">
                    <a:prstClr val="black"/>
                  </a:outerShdw>
                </a:effectLst>
                <a:latin typeface="Arial"/>
                <a:cs typeface="Arial"/>
              </a:defRPr>
            </a:lvl1pPr>
          </a:lstStyle>
          <a:p>
            <a:r>
              <a:rPr lang="en-US" dirty="0"/>
              <a:t>Closing</a:t>
            </a:r>
            <a:br>
              <a:rPr lang="en-US" dirty="0"/>
            </a:br>
            <a:r>
              <a:rPr lang="en-US" dirty="0"/>
              <a:t>Questions</a:t>
            </a:r>
            <a:br>
              <a:rPr lang="en-US" dirty="0"/>
            </a:br>
            <a:r>
              <a:rPr lang="en-US" dirty="0"/>
              <a:t>Backup</a:t>
            </a:r>
          </a:p>
        </p:txBody>
      </p:sp>
    </p:spTree>
    <p:extLst>
      <p:ext uri="{BB962C8B-B14F-4D97-AF65-F5344CB8AC3E}">
        <p14:creationId xmlns:p14="http://schemas.microsoft.com/office/powerpoint/2010/main" val="285778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_Acronym_Box">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5" name="Content Placeholder 6"/>
          <p:cNvSpPr>
            <a:spLocks noGrp="1"/>
          </p:cNvSpPr>
          <p:nvPr>
            <p:ph sz="quarter" idx="15" hasCustomPrompt="1"/>
          </p:nvPr>
        </p:nvSpPr>
        <p:spPr>
          <a:xfrm>
            <a:off x="250899" y="1203263"/>
            <a:ext cx="8453761" cy="4307521"/>
          </a:xfrm>
          <a:prstGeom prst="rect">
            <a:avLst/>
          </a:prstGeom>
        </p:spPr>
        <p:txBody>
          <a:bodyPr vert="horz"/>
          <a:lstStyle>
            <a:lvl1pPr marL="171450" marR="0" indent="-176213" algn="l" defTabSz="457200" rtl="0" eaLnBrk="1" fontAlgn="auto" latinLnBrk="0" hangingPunct="1">
              <a:lnSpc>
                <a:spcPct val="100000"/>
              </a:lnSpc>
              <a:spcBef>
                <a:spcPct val="20000"/>
              </a:spcBef>
              <a:spcAft>
                <a:spcPts val="0"/>
              </a:spcAft>
              <a:buClrTx/>
              <a:buSzPct val="130000"/>
              <a:buFont typeface="Arial"/>
              <a:buChar char="•"/>
              <a:tabLst/>
              <a:defRPr sz="1800"/>
            </a:lvl1pPr>
            <a:lvl2pPr marL="517525" indent="-227013">
              <a:defRPr sz="1600"/>
            </a:lvl2pPr>
            <a:lvl3pPr marL="800100" indent="-176213">
              <a:buSzPct val="130000"/>
              <a:defRPr sz="1600"/>
            </a:lvl3pPr>
            <a:lvl4pPr marL="1201738" indent="-228600">
              <a:defRPr sz="1600"/>
            </a:lvl4pPr>
            <a:lvl5pPr marL="1430338" marR="0" indent="-176213" algn="l" defTabSz="457200" rtl="0" eaLnBrk="1" fontAlgn="auto" latinLnBrk="0" hangingPunct="1">
              <a:lnSpc>
                <a:spcPct val="100000"/>
              </a:lnSpc>
              <a:spcBef>
                <a:spcPct val="20000"/>
              </a:spcBef>
              <a:spcAft>
                <a:spcPts val="0"/>
              </a:spcAft>
              <a:buClrTx/>
              <a:buSzPct val="130000"/>
              <a:buFont typeface="Arial"/>
              <a:buChar char="•"/>
              <a:tabLst/>
              <a:defRPr sz="1600"/>
            </a:lvl5pPr>
          </a:lstStyle>
          <a:p>
            <a:pPr marL="171450" marR="0" lvl="0" indent="-176213" algn="l" defTabSz="457200" rtl="0" eaLnBrk="1" fontAlgn="auto" latinLnBrk="0" hangingPunct="1">
              <a:lnSpc>
                <a:spcPct val="100000"/>
              </a:lnSpc>
              <a:spcBef>
                <a:spcPct val="20000"/>
              </a:spcBef>
              <a:spcAft>
                <a:spcPts val="0"/>
              </a:spcAft>
              <a:buClrTx/>
              <a:buSzPct val="130000"/>
              <a:buFont typeface="Arial"/>
              <a:buChar char="•"/>
              <a:tabLst/>
              <a:defRPr/>
            </a:pPr>
            <a:r>
              <a:rPr lang="en-US" dirty="0"/>
              <a:t>This is a multipurpose box—use for text, tables, charts or video</a:t>
            </a:r>
          </a:p>
        </p:txBody>
      </p:sp>
      <p:sp>
        <p:nvSpPr>
          <p:cNvPr id="6" name="Text Placeholder 3"/>
          <p:cNvSpPr>
            <a:spLocks noGrp="1"/>
          </p:cNvSpPr>
          <p:nvPr>
            <p:ph type="body" sz="quarter" idx="18" hasCustomPrompt="1"/>
          </p:nvPr>
        </p:nvSpPr>
        <p:spPr>
          <a:xfrm>
            <a:off x="228598" y="5653377"/>
            <a:ext cx="8453762" cy="470841"/>
          </a:xfrm>
          <a:prstGeom prst="rect">
            <a:avLst/>
          </a:prstGeom>
        </p:spPr>
        <p:txBody>
          <a:bodyPr vert="horz" numCol="4"/>
          <a:lstStyle>
            <a:lvl1pPr marL="0" marR="0" indent="0" algn="l" defTabSz="457200" rtl="0" eaLnBrk="1" fontAlgn="auto" latinLnBrk="0" hangingPunct="1">
              <a:lnSpc>
                <a:spcPts val="1100"/>
              </a:lnSpc>
              <a:spcBef>
                <a:spcPts val="0"/>
              </a:spcBef>
              <a:spcAft>
                <a:spcPts val="0"/>
              </a:spcAft>
              <a:buClrTx/>
              <a:buSzTx/>
              <a:buFont typeface="Arial"/>
              <a:buNone/>
              <a:tabLst>
                <a:tab pos="1825625" algn="l"/>
                <a:tab pos="3659188" algn="l"/>
                <a:tab pos="5484813" algn="l"/>
              </a:tabLst>
              <a:defRPr sz="800" b="1" i="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ACR1 = Acronym 1</a:t>
            </a:r>
            <a:br>
              <a:rPr lang="en-US" dirty="0"/>
            </a:br>
            <a:r>
              <a:rPr lang="en-US" dirty="0"/>
              <a:t>ACR2 = Acronym 2</a:t>
            </a:r>
            <a:br>
              <a:rPr lang="en-US" dirty="0"/>
            </a:br>
            <a:r>
              <a:rPr lang="en-US" dirty="0"/>
              <a:t>ACR3 = Acronym 3</a:t>
            </a:r>
            <a:br>
              <a:rPr lang="en-US" dirty="0"/>
            </a:br>
            <a:r>
              <a:rPr lang="en-US" dirty="0"/>
              <a:t>ACR4 = Acronym 4</a:t>
            </a:r>
            <a:br>
              <a:rPr lang="en-US" dirty="0"/>
            </a:br>
            <a:r>
              <a:rPr lang="en-US" dirty="0"/>
              <a:t>ACR5 = Acronym 5</a:t>
            </a:r>
            <a:br>
              <a:rPr lang="en-US" dirty="0"/>
            </a:br>
            <a:r>
              <a:rPr lang="en-US" dirty="0"/>
              <a:t>ACR6 = Acronym 6</a:t>
            </a:r>
            <a:br>
              <a:rPr lang="en-US" dirty="0"/>
            </a:br>
            <a:r>
              <a:rPr lang="en-US" dirty="0"/>
              <a:t>ACR7 = Acronym 7</a:t>
            </a:r>
            <a:br>
              <a:rPr lang="en-US" dirty="0"/>
            </a:br>
            <a:r>
              <a:rPr lang="en-US" dirty="0"/>
              <a:t>ACR8 = Acronym 8</a:t>
            </a:r>
          </a:p>
        </p:txBody>
      </p:sp>
    </p:spTree>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D_Left_Text_Pictur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7" name="Content Placeholder 6"/>
          <p:cNvSpPr>
            <a:spLocks noGrp="1"/>
          </p:cNvSpPr>
          <p:nvPr>
            <p:ph sz="quarter" idx="15" hasCustomPrompt="1"/>
          </p:nvPr>
        </p:nvSpPr>
        <p:spPr>
          <a:xfrm>
            <a:off x="228596" y="1225565"/>
            <a:ext cx="4286253" cy="4798717"/>
          </a:xfrm>
          <a:prstGeom prst="rect">
            <a:avLst/>
          </a:prstGeom>
        </p:spPr>
        <p:txBody>
          <a:bodyPr vert="horz"/>
          <a:lstStyle>
            <a:lvl1pPr marL="169863" indent="-169863">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9" name="Picture Placeholder 2"/>
          <p:cNvSpPr>
            <a:spLocks noGrp="1"/>
          </p:cNvSpPr>
          <p:nvPr>
            <p:ph type="pic" sz="quarter" idx="18" hasCustomPrompt="1"/>
          </p:nvPr>
        </p:nvSpPr>
        <p:spPr>
          <a:xfrm>
            <a:off x="4572000" y="1207637"/>
            <a:ext cx="411035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1401457567"/>
      </p:ext>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E_Right_Text_Pictur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
        <p:nvSpPr>
          <p:cNvPr id="10" name="Content Placeholder 6"/>
          <p:cNvSpPr>
            <a:spLocks noGrp="1"/>
          </p:cNvSpPr>
          <p:nvPr>
            <p:ph sz="quarter" idx="15" hasCustomPrompt="1"/>
          </p:nvPr>
        </p:nvSpPr>
        <p:spPr>
          <a:xfrm>
            <a:off x="4474673" y="1225565"/>
            <a:ext cx="4310098" cy="4798717"/>
          </a:xfrm>
          <a:prstGeom prst="rect">
            <a:avLst/>
          </a:prstGeom>
        </p:spPr>
        <p:txBody>
          <a:bodyPr vert="horz"/>
          <a:lstStyle>
            <a:lvl1pPr marL="169863" indent="-169863">
              <a:buSzPct val="130000"/>
              <a:tabLst/>
              <a:defRPr sz="1800"/>
            </a:lvl1pPr>
            <a:lvl2pPr marL="517525" indent="-227013">
              <a:defRPr sz="1600"/>
            </a:lvl2pPr>
            <a:lvl3pPr marL="800100" indent="-176213">
              <a:buSzPct val="125000"/>
              <a:defRPr sz="1600"/>
            </a:lvl3pPr>
            <a:lvl4pPr marL="1201738" indent="-228600">
              <a:defRPr sz="1600"/>
            </a:lvl4pPr>
            <a:lvl5pPr marL="1430338" indent="-176213">
              <a:buFont typeface="Arial"/>
              <a:buChar char="•"/>
              <a:defRPr sz="1600"/>
            </a:lvl5pPr>
          </a:lstStyle>
          <a:p>
            <a:r>
              <a:rPr lang="en-US" dirty="0"/>
              <a:t>Bullet 1 level—Bullet 130% size text—Black, 18 point Arial</a:t>
            </a:r>
          </a:p>
          <a:p>
            <a:pPr lvl="1"/>
            <a:r>
              <a:rPr lang="en-US" dirty="0"/>
              <a:t>Bullet 2 level—16 point Arial Italic</a:t>
            </a:r>
          </a:p>
          <a:p>
            <a:pPr lvl="2"/>
            <a:r>
              <a:rPr lang="en-US" dirty="0"/>
              <a:t>Bullet 3 level—Bullet 125% size text—16 point Arial</a:t>
            </a:r>
          </a:p>
          <a:p>
            <a:pPr lvl="3"/>
            <a:r>
              <a:rPr lang="en-US" dirty="0"/>
              <a:t>Bullet 4 level—16 point Arial Italic</a:t>
            </a:r>
          </a:p>
          <a:p>
            <a:pPr lvl="4"/>
            <a:r>
              <a:rPr lang="en-US" dirty="0"/>
              <a:t>Bullet 5 level—Bullet 100% size text—16 point Arial</a:t>
            </a:r>
          </a:p>
        </p:txBody>
      </p:sp>
      <p:sp>
        <p:nvSpPr>
          <p:cNvPr id="12" name="Picture Placeholder 2"/>
          <p:cNvSpPr>
            <a:spLocks noGrp="1"/>
          </p:cNvSpPr>
          <p:nvPr>
            <p:ph type="pic" sz="quarter" idx="18" hasCustomPrompt="1"/>
          </p:nvPr>
        </p:nvSpPr>
        <p:spPr>
          <a:xfrm>
            <a:off x="228598" y="1225424"/>
            <a:ext cx="4110359" cy="4798998"/>
          </a:xfrm>
          <a:prstGeom prst="rect">
            <a:avLst/>
          </a:prstGeom>
        </p:spPr>
        <p:txBody>
          <a:bodyPr/>
          <a:lstStyle>
            <a:lvl1pPr marL="0" indent="0">
              <a:buFontTx/>
              <a:buNone/>
              <a:defRPr sz="1800"/>
            </a:lvl1pPr>
          </a:lstStyle>
          <a:p>
            <a:r>
              <a:rPr lang="en-US" dirty="0"/>
              <a:t>Click Icon to Add Picture</a:t>
            </a:r>
          </a:p>
        </p:txBody>
      </p:sp>
    </p:spTree>
    <p:extLst>
      <p:ext uri="{BB962C8B-B14F-4D97-AF65-F5344CB8AC3E}">
        <p14:creationId xmlns:p14="http://schemas.microsoft.com/office/powerpoint/2010/main" val="1132077481"/>
      </p:ext>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F_Quad_Char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599" y="233088"/>
            <a:ext cx="7909561"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3"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1"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cxnSp>
        <p:nvCxnSpPr>
          <p:cNvPr id="13" name="Straight Connector 12"/>
          <p:cNvCxnSpPr/>
          <p:nvPr userDrawn="1"/>
        </p:nvCxnSpPr>
        <p:spPr>
          <a:xfrm flipH="1">
            <a:off x="4576833" y="1205815"/>
            <a:ext cx="191" cy="4893307"/>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228598" y="3641651"/>
            <a:ext cx="8623093" cy="6396"/>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 Placeholder 17"/>
          <p:cNvSpPr>
            <a:spLocks noGrp="1"/>
          </p:cNvSpPr>
          <p:nvPr>
            <p:ph type="body" sz="quarter" idx="15"/>
          </p:nvPr>
        </p:nvSpPr>
        <p:spPr>
          <a:xfrm>
            <a:off x="228598" y="1205815"/>
            <a:ext cx="4268451" cy="2366552"/>
          </a:xfrm>
          <a:prstGeom prst="rect">
            <a:avLst/>
          </a:prstGeom>
        </p:spPr>
        <p:txBody>
          <a:bodyPr vert="horz"/>
          <a:lstStyle>
            <a:lvl1pPr marL="120650" indent="-104775">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17"/>
          <p:cNvSpPr>
            <a:spLocks noGrp="1"/>
          </p:cNvSpPr>
          <p:nvPr>
            <p:ph type="body" sz="quarter" idx="18"/>
          </p:nvPr>
        </p:nvSpPr>
        <p:spPr>
          <a:xfrm>
            <a:off x="4656808" y="1205815"/>
            <a:ext cx="4194883" cy="2366552"/>
          </a:xfrm>
          <a:prstGeom prst="rect">
            <a:avLst/>
          </a:prstGeom>
        </p:spPr>
        <p:txBody>
          <a:bodyPr vert="horz"/>
          <a:lstStyle>
            <a:lvl1pPr marL="120650" indent="-104775">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7" name="Text Placeholder 17"/>
          <p:cNvSpPr>
            <a:spLocks noGrp="1"/>
          </p:cNvSpPr>
          <p:nvPr>
            <p:ph type="body" sz="quarter" idx="19"/>
          </p:nvPr>
        </p:nvSpPr>
        <p:spPr>
          <a:xfrm>
            <a:off x="228598" y="3693646"/>
            <a:ext cx="4268451" cy="2404751"/>
          </a:xfrm>
          <a:prstGeom prst="rect">
            <a:avLst/>
          </a:prstGeom>
        </p:spPr>
        <p:txBody>
          <a:bodyPr vert="horz"/>
          <a:lstStyle>
            <a:lvl1pPr marL="112713" indent="-112713">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17"/>
          <p:cNvSpPr>
            <a:spLocks noGrp="1"/>
          </p:cNvSpPr>
          <p:nvPr>
            <p:ph type="body" sz="quarter" idx="20"/>
          </p:nvPr>
        </p:nvSpPr>
        <p:spPr>
          <a:xfrm>
            <a:off x="4656808" y="3693646"/>
            <a:ext cx="4194883" cy="2404751"/>
          </a:xfrm>
          <a:prstGeom prst="rect">
            <a:avLst/>
          </a:prstGeom>
        </p:spPr>
        <p:txBody>
          <a:bodyPr vert="horz"/>
          <a:lstStyle>
            <a:lvl1pPr marL="112713" indent="-112713">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cSld>
  <p:clrMapOvr>
    <a:masterClrMapping/>
  </p:clrMapOvr>
  <p:extLst mod="1">
    <p:ext uri="{DCECCB84-F9BA-43D5-87BE-67443E8EF086}">
      <p15:sldGuideLst xmlns:p15="http://schemas.microsoft.com/office/powerpoint/2012/main">
        <p15:guide id="1" pos="144">
          <p15:clr>
            <a:srgbClr val="FBAE40"/>
          </p15:clr>
        </p15:guide>
        <p15:guide id="2" orient="horz" pos="552">
          <p15:clr>
            <a:srgbClr val="FBAE40"/>
          </p15:clr>
        </p15:guide>
        <p15:guide id="3" orient="horz" pos="8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G_Compare_Contrast">
    <p:spTree>
      <p:nvGrpSpPr>
        <p:cNvPr id="1" name=""/>
        <p:cNvGrpSpPr/>
        <p:nvPr/>
      </p:nvGrpSpPr>
      <p:grpSpPr>
        <a:xfrm>
          <a:off x="0" y="0"/>
          <a:ext cx="0" cy="0"/>
          <a:chOff x="0" y="0"/>
          <a:chExt cx="0" cy="0"/>
        </a:xfrm>
      </p:grpSpPr>
      <p:cxnSp>
        <p:nvCxnSpPr>
          <p:cNvPr id="8" name="Straight Connector 7"/>
          <p:cNvCxnSpPr/>
          <p:nvPr userDrawn="1"/>
        </p:nvCxnSpPr>
        <p:spPr>
          <a:xfrm>
            <a:off x="4579756" y="3744346"/>
            <a:ext cx="0" cy="2345875"/>
          </a:xfrm>
          <a:prstGeom prst="line">
            <a:avLst/>
          </a:prstGeom>
          <a:ln w="1270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 Placeholder 17"/>
          <p:cNvSpPr>
            <a:spLocks noGrp="1"/>
          </p:cNvSpPr>
          <p:nvPr>
            <p:ph type="body" sz="quarter" idx="15"/>
          </p:nvPr>
        </p:nvSpPr>
        <p:spPr>
          <a:xfrm>
            <a:off x="228599" y="1197639"/>
            <a:ext cx="8608104" cy="2366552"/>
          </a:xfrm>
          <a:prstGeom prst="rect">
            <a:avLst/>
          </a:prstGeom>
        </p:spPr>
        <p:txBody>
          <a:bodyPr vert="horz"/>
          <a:lstStyle>
            <a:lvl1pPr marL="120650" indent="-109538">
              <a:tabLst/>
              <a:defRPr sz="1600"/>
            </a:lvl1pPr>
            <a:lvl2pPr marL="339725" indent="-169863">
              <a:defRPr sz="1600"/>
            </a:lvl2pPr>
            <a:lvl3pPr marL="565150" indent="-112713">
              <a:defRPr sz="1600"/>
            </a:lvl3pPr>
            <a:lvl4pPr marL="862013" indent="-169863">
              <a:defRPr sz="1600"/>
            </a:lvl4pPr>
            <a:lvl5pPr>
              <a:defRPr sz="1600"/>
            </a:lvl5pPr>
          </a:lstStyle>
          <a:p>
            <a:pPr lvl="0"/>
            <a:r>
              <a:rPr lang="en-US"/>
              <a:t>Edit Master text styles</a:t>
            </a:r>
          </a:p>
        </p:txBody>
      </p:sp>
      <p:sp>
        <p:nvSpPr>
          <p:cNvPr id="11" name="Text Placeholder 17"/>
          <p:cNvSpPr>
            <a:spLocks noGrp="1"/>
          </p:cNvSpPr>
          <p:nvPr>
            <p:ph type="body" sz="quarter" idx="19"/>
          </p:nvPr>
        </p:nvSpPr>
        <p:spPr>
          <a:xfrm>
            <a:off x="228598" y="3685470"/>
            <a:ext cx="4211819" cy="2404751"/>
          </a:xfrm>
          <a:prstGeom prst="rect">
            <a:avLst/>
          </a:prstGeom>
        </p:spPr>
        <p:txBody>
          <a:bodyPr vert="horz"/>
          <a:lstStyle>
            <a:lvl1pPr marL="120650" indent="-120650">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7"/>
          <p:cNvSpPr>
            <a:spLocks noGrp="1"/>
          </p:cNvSpPr>
          <p:nvPr>
            <p:ph type="body" sz="quarter" idx="20"/>
          </p:nvPr>
        </p:nvSpPr>
        <p:spPr>
          <a:xfrm>
            <a:off x="4719095" y="3685470"/>
            <a:ext cx="4117607" cy="2404751"/>
          </a:xfrm>
          <a:prstGeom prst="rect">
            <a:avLst/>
          </a:prstGeom>
        </p:spPr>
        <p:txBody>
          <a:bodyPr vert="horz"/>
          <a:lstStyle>
            <a:lvl1pPr marL="120650" indent="-120650">
              <a:tabLst/>
              <a:defRPr sz="1400"/>
            </a:lvl1pPr>
            <a:lvl2pPr marL="339725" indent="-169863">
              <a:defRPr sz="1400"/>
            </a:lvl2pPr>
            <a:lvl3pPr marL="565150" indent="-112713">
              <a:defRPr sz="1400"/>
            </a:lvl3pPr>
            <a:lvl4pPr marL="862013" indent="-169863">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itle 1"/>
          <p:cNvSpPr>
            <a:spLocks noGrp="1"/>
          </p:cNvSpPr>
          <p:nvPr>
            <p:ph type="title" hasCustomPrompt="1"/>
          </p:nvPr>
        </p:nvSpPr>
        <p:spPr>
          <a:xfrm>
            <a:off x="228599" y="233088"/>
            <a:ext cx="7776149"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15"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8" name="Text Placeholder 10"/>
          <p:cNvSpPr>
            <a:spLocks noGrp="1"/>
          </p:cNvSpPr>
          <p:nvPr>
            <p:ph type="body" sz="quarter" idx="17"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H_Risk Format_Corner Image">
    <p:spTree>
      <p:nvGrpSpPr>
        <p:cNvPr id="1" name=""/>
        <p:cNvGrpSpPr/>
        <p:nvPr/>
      </p:nvGrpSpPr>
      <p:grpSpPr>
        <a:xfrm>
          <a:off x="0" y="0"/>
          <a:ext cx="0" cy="0"/>
          <a:chOff x="0" y="0"/>
          <a:chExt cx="0" cy="0"/>
        </a:xfrm>
      </p:grpSpPr>
      <p:pic>
        <p:nvPicPr>
          <p:cNvPr id="8" name="Picture 7" descr="CCEO Risk Format_P8sample_crosshatch.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73300" y="814685"/>
            <a:ext cx="2234525" cy="1867301"/>
          </a:xfrm>
          <a:prstGeom prst="rect">
            <a:avLst/>
          </a:prstGeom>
        </p:spPr>
      </p:pic>
      <p:sp>
        <p:nvSpPr>
          <p:cNvPr id="11" name="Content Placeholder 6"/>
          <p:cNvSpPr>
            <a:spLocks noGrp="1"/>
          </p:cNvSpPr>
          <p:nvPr>
            <p:ph sz="quarter" idx="17"/>
          </p:nvPr>
        </p:nvSpPr>
        <p:spPr>
          <a:xfrm>
            <a:off x="228598" y="1233557"/>
            <a:ext cx="5735473" cy="4794684"/>
          </a:xfrm>
          <a:prstGeom prst="rect">
            <a:avLst/>
          </a:prstGeom>
        </p:spPr>
        <p:txBody>
          <a:bodyPr vert="horz"/>
          <a:lstStyle>
            <a:lvl1pPr marL="180975" indent="-169863">
              <a:buSzPct val="130000"/>
              <a:tabLst/>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hasCustomPrompt="1"/>
          </p:nvPr>
        </p:nvSpPr>
        <p:spPr>
          <a:xfrm>
            <a:off x="228599" y="233088"/>
            <a:ext cx="7776149"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12"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13" name="Text Placeholder 10"/>
          <p:cNvSpPr>
            <a:spLocks noGrp="1"/>
          </p:cNvSpPr>
          <p:nvPr>
            <p:ph type="body" sz="quarter" idx="18"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I_Risk Format_Large Image">
    <p:spTree>
      <p:nvGrpSpPr>
        <p:cNvPr id="1" name=""/>
        <p:cNvGrpSpPr/>
        <p:nvPr/>
      </p:nvGrpSpPr>
      <p:grpSpPr>
        <a:xfrm>
          <a:off x="0" y="0"/>
          <a:ext cx="0" cy="0"/>
          <a:chOff x="0" y="0"/>
          <a:chExt cx="0" cy="0"/>
        </a:xfrm>
      </p:grpSpPr>
      <p:sp>
        <p:nvSpPr>
          <p:cNvPr id="8" name="Content Placeholder 6"/>
          <p:cNvSpPr>
            <a:spLocks noGrp="1"/>
          </p:cNvSpPr>
          <p:nvPr>
            <p:ph sz="quarter" idx="17" hasCustomPrompt="1"/>
          </p:nvPr>
        </p:nvSpPr>
        <p:spPr>
          <a:xfrm>
            <a:off x="228598" y="1134320"/>
            <a:ext cx="3715605" cy="4861367"/>
          </a:xfrm>
          <a:prstGeom prst="rect">
            <a:avLst/>
          </a:prstGeom>
        </p:spPr>
        <p:txBody>
          <a:bodyPr vert="horz"/>
          <a:lstStyle>
            <a:lvl1pPr marL="180975" indent="-180975">
              <a:buSzPct val="130000"/>
              <a:tabLst/>
              <a:defRPr sz="1600"/>
            </a:lvl1pPr>
            <a:lvl2pPr marL="517525" indent="-227013">
              <a:defRPr sz="1400"/>
            </a:lvl2pPr>
            <a:lvl3pPr marL="800100" indent="-176213">
              <a:buSzPct val="125000"/>
              <a:defRPr sz="1400"/>
            </a:lvl3pPr>
            <a:lvl4pPr marL="1201738" indent="-228600">
              <a:defRPr sz="1400"/>
            </a:lvl4pPr>
            <a:lvl5pPr marL="1430338" indent="-176213">
              <a:buFont typeface="Arial"/>
              <a:buChar char="•"/>
              <a:defRPr sz="1400" baseline="0"/>
            </a:lvl5pPr>
          </a:lstStyle>
          <a:p>
            <a:r>
              <a:rPr lang="en-US" dirty="0"/>
              <a:t>Bullet 1 level – Bullet 130% size text – Black, 16 point Arial</a:t>
            </a:r>
          </a:p>
          <a:p>
            <a:pPr lvl="1"/>
            <a:r>
              <a:rPr lang="en-US" dirty="0"/>
              <a:t>Bullet 2 level – 14 point Arial Italic</a:t>
            </a:r>
          </a:p>
          <a:p>
            <a:pPr lvl="2"/>
            <a:r>
              <a:rPr lang="en-US" dirty="0"/>
              <a:t>Bullet 3 level – Bullet 125% size text – 14 point Arial</a:t>
            </a:r>
          </a:p>
          <a:p>
            <a:pPr lvl="3"/>
            <a:r>
              <a:rPr lang="en-US" dirty="0"/>
              <a:t>Bullet 4 level – 14 point Arial Italic</a:t>
            </a:r>
          </a:p>
          <a:p>
            <a:pPr lvl="4"/>
            <a:r>
              <a:rPr lang="en-US" dirty="0"/>
              <a:t>Bullet 5 level – Bullet 100% size text – 14 point Arial</a:t>
            </a:r>
          </a:p>
        </p:txBody>
      </p:sp>
      <p:pic>
        <p:nvPicPr>
          <p:cNvPr id="9" name="Picture 8" descr="CCEO Risk Format_P8sample_crosshatch.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59153" y="1134531"/>
            <a:ext cx="4623206" cy="4564685"/>
          </a:xfrm>
          <a:prstGeom prst="rect">
            <a:avLst/>
          </a:prstGeom>
        </p:spPr>
      </p:pic>
      <p:grpSp>
        <p:nvGrpSpPr>
          <p:cNvPr id="2" name="Group 1"/>
          <p:cNvGrpSpPr/>
          <p:nvPr userDrawn="1"/>
        </p:nvGrpSpPr>
        <p:grpSpPr>
          <a:xfrm>
            <a:off x="4059153" y="5777498"/>
            <a:ext cx="4609023" cy="350523"/>
            <a:chOff x="4333069" y="5714104"/>
            <a:chExt cx="4609023" cy="350523"/>
          </a:xfrm>
        </p:grpSpPr>
        <p:sp>
          <p:nvSpPr>
            <p:cNvPr id="11" name="Rectangle 10"/>
            <p:cNvSpPr/>
            <p:nvPr userDrawn="1"/>
          </p:nvSpPr>
          <p:spPr>
            <a:xfrm>
              <a:off x="4333069" y="5748518"/>
              <a:ext cx="228600" cy="152400"/>
            </a:xfrm>
            <a:prstGeom prst="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987786" y="5748724"/>
              <a:ext cx="228600" cy="152400"/>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4544208" y="5714104"/>
              <a:ext cx="4397884" cy="350523"/>
            </a:xfrm>
            <a:prstGeom prst="rect">
              <a:avLst/>
            </a:prstGeom>
            <a:noFill/>
          </p:spPr>
          <p:txBody>
            <a:bodyPr wrap="square" rtlCol="0">
              <a:spAutoFit/>
            </a:bodyPr>
            <a:lstStyle/>
            <a:p>
              <a:pPr>
                <a:lnSpc>
                  <a:spcPts val="1000"/>
                </a:lnSpc>
                <a:tabLst>
                  <a:tab pos="2630488" algn="l"/>
                </a:tabLst>
              </a:pPr>
              <a:r>
                <a:rPr lang="en-US" sz="900" dirty="0"/>
                <a:t>Current risk assessment with uncertainty	Expected risk assessment with	proposed mitigation</a:t>
              </a:r>
            </a:p>
          </p:txBody>
        </p:sp>
      </p:grpSp>
      <p:sp>
        <p:nvSpPr>
          <p:cNvPr id="18" name="Title 1"/>
          <p:cNvSpPr>
            <a:spLocks noGrp="1"/>
          </p:cNvSpPr>
          <p:nvPr>
            <p:ph type="title" hasCustomPrompt="1"/>
          </p:nvPr>
        </p:nvSpPr>
        <p:spPr>
          <a:xfrm>
            <a:off x="228599" y="233088"/>
            <a:ext cx="7776149" cy="581597"/>
          </a:xfrm>
          <a:prstGeom prst="rect">
            <a:avLst/>
          </a:prstGeom>
        </p:spPr>
        <p:txBody>
          <a:bodyPr/>
          <a:lstStyle>
            <a:lvl1pPr>
              <a:defRPr sz="2400" b="1" i="1" baseline="0">
                <a:solidFill>
                  <a:schemeClr val="tx1"/>
                </a:solidFill>
              </a:defRPr>
            </a:lvl1pPr>
          </a:lstStyle>
          <a:p>
            <a:r>
              <a:rPr lang="en-US" dirty="0"/>
              <a:t>Head—Black 24 point Arial, Bold, Italic</a:t>
            </a:r>
          </a:p>
        </p:txBody>
      </p:sp>
      <p:sp>
        <p:nvSpPr>
          <p:cNvPr id="16" name="Text Placeholder 2"/>
          <p:cNvSpPr>
            <a:spLocks noGrp="1"/>
          </p:cNvSpPr>
          <p:nvPr>
            <p:ph type="body" sz="quarter" idx="16" hasCustomPrompt="1"/>
          </p:nvPr>
        </p:nvSpPr>
        <p:spPr>
          <a:xfrm>
            <a:off x="228600" y="614874"/>
            <a:ext cx="7909560" cy="522851"/>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000" b="0" i="1" baseline="0">
                <a:solidFill>
                  <a:srgbClr val="8C8D8E"/>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Subtitle—Gray, 20 point Arial</a:t>
            </a:r>
          </a:p>
        </p:txBody>
      </p:sp>
      <p:sp>
        <p:nvSpPr>
          <p:cNvPr id="20" name="Text Placeholder 10"/>
          <p:cNvSpPr>
            <a:spLocks noGrp="1"/>
          </p:cNvSpPr>
          <p:nvPr>
            <p:ph type="body" sz="quarter" idx="18" hasCustomPrompt="1"/>
          </p:nvPr>
        </p:nvSpPr>
        <p:spPr>
          <a:xfrm>
            <a:off x="228601" y="6149817"/>
            <a:ext cx="8476059" cy="452437"/>
          </a:xfrm>
          <a:prstGeom prst="rect">
            <a:avLst/>
          </a:prstGeom>
        </p:spPr>
        <p:txBody>
          <a:bodyPr/>
          <a:lstStyle>
            <a:lvl1pPr marL="0" indent="0">
              <a:buFontTx/>
              <a:buNone/>
              <a:defRPr sz="1600" b="1" i="1" baseline="0">
                <a:solidFill>
                  <a:schemeClr val="bg2"/>
                </a:solidFill>
              </a:defRPr>
            </a:lvl1pPr>
          </a:lstStyle>
          <a:p>
            <a:pPr lvl="0"/>
            <a:r>
              <a:rPr lang="en-US" dirty="0"/>
              <a:t>Key Point—Arial Bold Italic, 16 point </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4.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05422" y="6642556"/>
            <a:ext cx="693737"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pic>
        <p:nvPicPr>
          <p:cNvPr id="2" name="Picture 1"/>
          <p:cNvPicPr>
            <a:picLocks noChangeAspect="1"/>
          </p:cNvPicPr>
          <p:nvPr userDrawn="1"/>
        </p:nvPicPr>
        <p:blipFill>
          <a:blip r:embed="rId14"/>
          <a:stretch>
            <a:fillRect/>
          </a:stretch>
        </p:blipFill>
        <p:spPr>
          <a:xfrm>
            <a:off x="0" y="0"/>
            <a:ext cx="9144000" cy="6857999"/>
          </a:xfrm>
          <a:prstGeom prst="rect">
            <a:avLst/>
          </a:prstGeom>
        </p:spPr>
      </p:pic>
    </p:spTree>
    <p:extLst>
      <p:ext uri="{BB962C8B-B14F-4D97-AF65-F5344CB8AC3E}">
        <p14:creationId xmlns:p14="http://schemas.microsoft.com/office/powerpoint/2010/main" val="4278058439"/>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923" r:id="rId3"/>
    <p:sldLayoutId id="2147484892" r:id="rId4"/>
    <p:sldLayoutId id="2147484894" r:id="rId5"/>
    <p:sldLayoutId id="2147484924" r:id="rId6"/>
    <p:sldLayoutId id="2147484919" r:id="rId7"/>
    <p:sldLayoutId id="2147484920" r:id="rId8"/>
    <p:sldLayoutId id="2147484921" r:id="rId9"/>
    <p:sldLayoutId id="2147484922" r:id="rId10"/>
    <p:sldLayoutId id="2147484913" r:id="rId11"/>
    <p:sldLayoutId id="2147484930" r:id="rId12"/>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05422" y="6642556"/>
            <a:ext cx="693737"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pic>
        <p:nvPicPr>
          <p:cNvPr id="2" name="Picture 1"/>
          <p:cNvPicPr>
            <a:picLocks noChangeAspect="1"/>
          </p:cNvPicPr>
          <p:nvPr userDrawn="1"/>
        </p:nvPicPr>
        <p:blipFill>
          <a:blip r:embed="rId13"/>
          <a:stretch>
            <a:fillRect/>
          </a:stretch>
        </p:blipFill>
        <p:spPr>
          <a:xfrm>
            <a:off x="0" y="0"/>
            <a:ext cx="9144000" cy="6857999"/>
          </a:xfrm>
          <a:prstGeom prst="rect">
            <a:avLst/>
          </a:prstGeom>
        </p:spPr>
      </p:pic>
      <p:sp>
        <p:nvSpPr>
          <p:cNvPr id="4" name="Text Placeholder 4"/>
          <p:cNvSpPr txBox="1">
            <a:spLocks/>
          </p:cNvSpPr>
          <p:nvPr userDrawn="1"/>
        </p:nvSpPr>
        <p:spPr>
          <a:xfrm>
            <a:off x="0" y="0"/>
            <a:ext cx="9144000" cy="233088"/>
          </a:xfrm>
          <a:prstGeom prst="rect">
            <a:avLst/>
          </a:prstGeom>
        </p:spPr>
        <p:txBody>
          <a:bodyPr/>
          <a:lstStyle>
            <a:lvl1pPr marL="0" indent="0" algn="ctr" defTabSz="457200" rtl="0" eaLnBrk="1" latinLnBrk="0" hangingPunct="1">
              <a:spcBef>
                <a:spcPct val="20000"/>
              </a:spcBef>
              <a:buFont typeface="Arial"/>
              <a:buNone/>
              <a:defRPr sz="11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dirty="0"/>
              <a:t>TYPE</a:t>
            </a:r>
            <a:r>
              <a:rPr lang="en-US" b="0" baseline="0" dirty="0"/>
              <a:t> SECURITY MARKING(S) IN SLIDE MASTER</a:t>
            </a:r>
            <a:br>
              <a:rPr lang="en-US" b="0" baseline="0" dirty="0"/>
            </a:br>
            <a:endParaRPr lang="en-US" b="0" dirty="0"/>
          </a:p>
        </p:txBody>
      </p:sp>
      <p:sp>
        <p:nvSpPr>
          <p:cNvPr id="5" name="Text Placeholder 4"/>
          <p:cNvSpPr txBox="1">
            <a:spLocks/>
          </p:cNvSpPr>
          <p:nvPr userDrawn="1"/>
        </p:nvSpPr>
        <p:spPr>
          <a:xfrm>
            <a:off x="0" y="6593176"/>
            <a:ext cx="9144000" cy="216062"/>
          </a:xfrm>
          <a:prstGeom prst="rect">
            <a:avLst/>
          </a:prstGeom>
        </p:spPr>
        <p:txBody>
          <a:bodyPr/>
          <a:lstStyle>
            <a:lvl1pPr marL="0" indent="0" algn="ctr" defTabSz="457200" rtl="0" eaLnBrk="1" latinLnBrk="0" hangingPunct="1">
              <a:spcBef>
                <a:spcPct val="20000"/>
              </a:spcBef>
              <a:buFont typeface="Arial"/>
              <a:buNone/>
              <a:defRPr sz="11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dirty="0"/>
              <a:t>TYPE</a:t>
            </a:r>
            <a:r>
              <a:rPr lang="en-US" b="0" baseline="0" dirty="0"/>
              <a:t> SECURITY MARKING(S) IN SLIDE MASTER</a:t>
            </a:r>
            <a:br>
              <a:rPr lang="en-US" b="0" baseline="0"/>
            </a:br>
            <a:endParaRPr lang="en-US" b="0" dirty="0"/>
          </a:p>
        </p:txBody>
      </p:sp>
    </p:spTree>
    <p:extLst>
      <p:ext uri="{BB962C8B-B14F-4D97-AF65-F5344CB8AC3E}">
        <p14:creationId xmlns:p14="http://schemas.microsoft.com/office/powerpoint/2010/main" val="1954762725"/>
      </p:ext>
    </p:extLst>
  </p:cSld>
  <p:clrMap bg1="lt1" tx1="dk1" bg2="lt2" tx2="dk2" accent1="accent1" accent2="accent2" accent3="accent3" accent4="accent4" accent5="accent5" accent6="accent6" hlink="hlink" folHlink="folHlink"/>
  <p:sldLayoutIdLst>
    <p:sldLayoutId id="2147484902" r:id="rId1"/>
    <p:sldLayoutId id="2147484903" r:id="rId2"/>
    <p:sldLayoutId id="2147484925" r:id="rId3"/>
    <p:sldLayoutId id="2147484905" r:id="rId4"/>
    <p:sldLayoutId id="2147484906" r:id="rId5"/>
    <p:sldLayoutId id="2147484916" r:id="rId6"/>
    <p:sldLayoutId id="2147484926" r:id="rId7"/>
    <p:sldLayoutId id="2147484927" r:id="rId8"/>
    <p:sldLayoutId id="2147484928" r:id="rId9"/>
    <p:sldLayoutId id="2147484929" r:id="rId10"/>
    <p:sldLayoutId id="2147484914" r:id="rId11"/>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228600" y="6642556"/>
            <a:ext cx="762000" cy="215444"/>
          </a:xfrm>
          <a:prstGeom prst="rect">
            <a:avLst/>
          </a:prstGeom>
          <a:noFill/>
        </p:spPr>
        <p:txBody>
          <a:bodyPr wrap="square" rtlCol="0">
            <a:spAutoFit/>
          </a:bodyPr>
          <a:lstStyle/>
          <a:p>
            <a:pPr algn="l"/>
            <a:fld id="{C14145BE-CC18-4145-962A-7F02CD48E99F}" type="slidenum">
              <a:rPr lang="en-US" sz="800" smtClean="0"/>
              <a:pPr algn="l"/>
              <a:t>‹#›</a:t>
            </a:fld>
            <a:endParaRPr lang="en-US" sz="800" dirty="0"/>
          </a:p>
        </p:txBody>
      </p:sp>
      <p:pic>
        <p:nvPicPr>
          <p:cNvPr id="5" name="Picture 4"/>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07714132"/>
      </p:ext>
    </p:extLst>
  </p:cSld>
  <p:clrMap bg1="lt1" tx1="dk1" bg2="lt2" tx2="dk2" accent1="accent1" accent2="accent2" accent3="accent3" accent4="accent4" accent5="accent5" accent6="accent6" hlink="hlink" folHlink="folHlink"/>
  <p:sldLayoutIdLst>
    <p:sldLayoutId id="2147484885" r:id="rId1"/>
    <p:sldLayoutId id="2147484886" r:id="rId2"/>
    <p:sldLayoutId id="2147484887" r:id="rId3"/>
  </p:sldLayoutIdLst>
  <p:txStyles>
    <p:titleStyle>
      <a:lvl1pPr algn="l" defTabSz="457200" rtl="0" eaLnBrk="1" latinLnBrk="0" hangingPunct="1">
        <a:spcBef>
          <a:spcPct val="0"/>
        </a:spcBef>
        <a:buNone/>
        <a:defRPr sz="26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gif"/><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0400" y="1660394"/>
            <a:ext cx="5517340" cy="1239457"/>
          </a:xfrm>
        </p:spPr>
        <p:txBody>
          <a:bodyPr/>
          <a:lstStyle/>
          <a:p>
            <a:r>
              <a:rPr lang="en-US" dirty="0"/>
              <a:t>Speckle-Based Reservoir Computing &amp; Echo State Networks</a:t>
            </a:r>
            <a:br>
              <a:rPr lang="en-US" dirty="0"/>
            </a:br>
            <a:endParaRPr lang="en-US" dirty="0"/>
          </a:p>
        </p:txBody>
      </p:sp>
      <p:sp>
        <p:nvSpPr>
          <p:cNvPr id="3" name="Subtitle 2"/>
          <p:cNvSpPr>
            <a:spLocks noGrp="1"/>
          </p:cNvSpPr>
          <p:nvPr>
            <p:ph type="subTitle" idx="1"/>
          </p:nvPr>
        </p:nvSpPr>
        <p:spPr>
          <a:xfrm>
            <a:off x="3616350" y="3210430"/>
            <a:ext cx="5101390" cy="1001228"/>
          </a:xfrm>
          <a:prstGeom prst="rect">
            <a:avLst/>
          </a:prstGeom>
        </p:spPr>
        <p:txBody>
          <a:bodyPr>
            <a:normAutofit lnSpcReduction="10000"/>
          </a:bodyPr>
          <a:lstStyle/>
          <a:p>
            <a:r>
              <a:rPr lang="en-US" sz="2000" u="sng" dirty="0"/>
              <a:t>Jacob Pilawa</a:t>
            </a:r>
            <a:r>
              <a:rPr lang="en-US" sz="2000" dirty="0"/>
              <a:t>, Uttam Paudel, Marta Luengo-Kovac, George Valley, Justin Shaw</a:t>
            </a:r>
          </a:p>
        </p:txBody>
      </p:sp>
      <p:sp>
        <p:nvSpPr>
          <p:cNvPr id="5" name="Text Placeholder 4"/>
          <p:cNvSpPr>
            <a:spLocks noGrp="1"/>
          </p:cNvSpPr>
          <p:nvPr>
            <p:ph type="body" sz="quarter" idx="10"/>
          </p:nvPr>
        </p:nvSpPr>
        <p:spPr>
          <a:xfrm>
            <a:off x="3615917" y="4211658"/>
            <a:ext cx="5102255" cy="457844"/>
          </a:xfrm>
          <a:prstGeom prst="rect">
            <a:avLst/>
          </a:prstGeom>
        </p:spPr>
        <p:txBody>
          <a:bodyPr>
            <a:normAutofit/>
          </a:bodyPr>
          <a:lstStyle/>
          <a:p>
            <a:pPr>
              <a:spcBef>
                <a:spcPts val="0"/>
              </a:spcBef>
              <a:buNone/>
            </a:pPr>
            <a:r>
              <a:rPr lang="en-US" dirty="0"/>
              <a:t>08 August 2019</a:t>
            </a:r>
            <a:endParaRPr lang="en-US" sz="1800" dirty="0">
              <a:solidFill>
                <a:schemeClr val="bg1"/>
              </a:solidFill>
            </a:endParaRPr>
          </a:p>
        </p:txBody>
      </p:sp>
    </p:spTree>
    <p:extLst>
      <p:ext uri="{BB962C8B-B14F-4D97-AF65-F5344CB8AC3E}">
        <p14:creationId xmlns:p14="http://schemas.microsoft.com/office/powerpoint/2010/main" val="378160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12D5-5D47-4727-B622-754997B332AE}"/>
              </a:ext>
            </a:extLst>
          </p:cNvPr>
          <p:cNvSpPr>
            <a:spLocks noGrp="1"/>
          </p:cNvSpPr>
          <p:nvPr>
            <p:ph type="title"/>
          </p:nvPr>
        </p:nvSpPr>
        <p:spPr/>
        <p:txBody>
          <a:bodyPr/>
          <a:lstStyle/>
          <a:p>
            <a:r>
              <a:rPr lang="en-US" dirty="0"/>
              <a:t>Input vs prediction of the Mel coefficients waveform</a:t>
            </a:r>
          </a:p>
        </p:txBody>
      </p:sp>
      <p:sp>
        <p:nvSpPr>
          <p:cNvPr id="3" name="Text Placeholder 2">
            <a:extLst>
              <a:ext uri="{FF2B5EF4-FFF2-40B4-BE49-F238E27FC236}">
                <a16:creationId xmlns:a16="http://schemas.microsoft.com/office/drawing/2014/main" id="{919AB1B2-F69B-4B9B-AA7C-E28FEEBF49B6}"/>
              </a:ext>
            </a:extLst>
          </p:cNvPr>
          <p:cNvSpPr>
            <a:spLocks noGrp="1"/>
          </p:cNvSpPr>
          <p:nvPr>
            <p:ph type="body" sz="quarter" idx="16"/>
          </p:nvPr>
        </p:nvSpPr>
        <p:spPr/>
        <p:txBody>
          <a:bodyPr/>
          <a:lstStyle/>
          <a:p>
            <a:r>
              <a:rPr lang="en-US" dirty="0"/>
              <a:t>First 140 time steps of the prediction</a:t>
            </a:r>
          </a:p>
        </p:txBody>
      </p:sp>
      <p:sp>
        <p:nvSpPr>
          <p:cNvPr id="4" name="Text Placeholder 3">
            <a:extLst>
              <a:ext uri="{FF2B5EF4-FFF2-40B4-BE49-F238E27FC236}">
                <a16:creationId xmlns:a16="http://schemas.microsoft.com/office/drawing/2014/main" id="{1F3DC90D-C559-43F9-9FB1-D2D29129562B}"/>
              </a:ext>
            </a:extLst>
          </p:cNvPr>
          <p:cNvSpPr>
            <a:spLocks noGrp="1"/>
          </p:cNvSpPr>
          <p:nvPr>
            <p:ph type="body" sz="quarter" idx="17"/>
          </p:nvPr>
        </p:nvSpPr>
        <p:spPr>
          <a:xfrm>
            <a:off x="1009651" y="5923597"/>
            <a:ext cx="8476059" cy="452437"/>
          </a:xfrm>
        </p:spPr>
        <p:txBody>
          <a:bodyPr/>
          <a:lstStyle/>
          <a:p>
            <a:r>
              <a:rPr lang="en-US" dirty="0"/>
              <a:t>TAKEAWAY: </a:t>
            </a:r>
            <a:r>
              <a:rPr lang="en-US" b="0" dirty="0"/>
              <a:t>All features of the Mel coefficients are well captured by the RC.</a:t>
            </a:r>
          </a:p>
        </p:txBody>
      </p:sp>
      <p:pic>
        <p:nvPicPr>
          <p:cNvPr id="5" name="Picture 4">
            <a:extLst>
              <a:ext uri="{FF2B5EF4-FFF2-40B4-BE49-F238E27FC236}">
                <a16:creationId xmlns:a16="http://schemas.microsoft.com/office/drawing/2014/main" id="{CD7BA97F-B791-4D79-A0BC-486279CE2356}"/>
              </a:ext>
            </a:extLst>
          </p:cNvPr>
          <p:cNvPicPr>
            <a:picLocks noChangeAspect="1"/>
          </p:cNvPicPr>
          <p:nvPr/>
        </p:nvPicPr>
        <p:blipFill>
          <a:blip r:embed="rId2"/>
          <a:stretch>
            <a:fillRect/>
          </a:stretch>
        </p:blipFill>
        <p:spPr>
          <a:xfrm>
            <a:off x="2101751" y="905305"/>
            <a:ext cx="4729758" cy="5153891"/>
          </a:xfrm>
          <a:prstGeom prst="rect">
            <a:avLst/>
          </a:prstGeom>
        </p:spPr>
      </p:pic>
    </p:spTree>
    <p:extLst>
      <p:ext uri="{BB962C8B-B14F-4D97-AF65-F5344CB8AC3E}">
        <p14:creationId xmlns:p14="http://schemas.microsoft.com/office/powerpoint/2010/main" val="3785147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12D5-5D47-4727-B622-754997B332AE}"/>
              </a:ext>
            </a:extLst>
          </p:cNvPr>
          <p:cNvSpPr>
            <a:spLocks noGrp="1"/>
          </p:cNvSpPr>
          <p:nvPr>
            <p:ph type="title"/>
          </p:nvPr>
        </p:nvSpPr>
        <p:spPr/>
        <p:txBody>
          <a:bodyPr/>
          <a:lstStyle/>
          <a:p>
            <a:r>
              <a:rPr lang="en-US" dirty="0"/>
              <a:t>Input vs prediction of the Mel coefficients waveform</a:t>
            </a:r>
          </a:p>
        </p:txBody>
      </p:sp>
      <p:sp>
        <p:nvSpPr>
          <p:cNvPr id="3" name="Text Placeholder 2">
            <a:extLst>
              <a:ext uri="{FF2B5EF4-FFF2-40B4-BE49-F238E27FC236}">
                <a16:creationId xmlns:a16="http://schemas.microsoft.com/office/drawing/2014/main" id="{919AB1B2-F69B-4B9B-AA7C-E28FEEBF49B6}"/>
              </a:ext>
            </a:extLst>
          </p:cNvPr>
          <p:cNvSpPr>
            <a:spLocks noGrp="1"/>
          </p:cNvSpPr>
          <p:nvPr>
            <p:ph type="body" sz="quarter" idx="16"/>
          </p:nvPr>
        </p:nvSpPr>
        <p:spPr/>
        <p:txBody>
          <a:bodyPr/>
          <a:lstStyle/>
          <a:p>
            <a:r>
              <a:rPr lang="en-US" dirty="0"/>
              <a:t>First 1000 time steps of the prediction</a:t>
            </a:r>
          </a:p>
        </p:txBody>
      </p:sp>
      <p:sp>
        <p:nvSpPr>
          <p:cNvPr id="4" name="Text Placeholder 3">
            <a:extLst>
              <a:ext uri="{FF2B5EF4-FFF2-40B4-BE49-F238E27FC236}">
                <a16:creationId xmlns:a16="http://schemas.microsoft.com/office/drawing/2014/main" id="{1F3DC90D-C559-43F9-9FB1-D2D29129562B}"/>
              </a:ext>
            </a:extLst>
          </p:cNvPr>
          <p:cNvSpPr>
            <a:spLocks noGrp="1"/>
          </p:cNvSpPr>
          <p:nvPr>
            <p:ph type="body" sz="quarter" idx="17"/>
          </p:nvPr>
        </p:nvSpPr>
        <p:spPr>
          <a:xfrm>
            <a:off x="1884425" y="6336894"/>
            <a:ext cx="4972049" cy="452437"/>
          </a:xfrm>
        </p:spPr>
        <p:txBody>
          <a:bodyPr/>
          <a:lstStyle/>
          <a:p>
            <a:r>
              <a:rPr lang="en-US" dirty="0"/>
              <a:t>Waveform reconstruction is good but not perfect!</a:t>
            </a:r>
          </a:p>
        </p:txBody>
      </p:sp>
      <p:pic>
        <p:nvPicPr>
          <p:cNvPr id="6" name="Picture 5">
            <a:extLst>
              <a:ext uri="{FF2B5EF4-FFF2-40B4-BE49-F238E27FC236}">
                <a16:creationId xmlns:a16="http://schemas.microsoft.com/office/drawing/2014/main" id="{99A06140-4CED-4B79-A702-069D8899F8CC}"/>
              </a:ext>
            </a:extLst>
          </p:cNvPr>
          <p:cNvPicPr>
            <a:picLocks noChangeAspect="1"/>
          </p:cNvPicPr>
          <p:nvPr/>
        </p:nvPicPr>
        <p:blipFill>
          <a:blip r:embed="rId2"/>
          <a:stretch>
            <a:fillRect/>
          </a:stretch>
        </p:blipFill>
        <p:spPr>
          <a:xfrm>
            <a:off x="-36155" y="755793"/>
            <a:ext cx="8813210" cy="5440182"/>
          </a:xfrm>
          <a:prstGeom prst="rect">
            <a:avLst/>
          </a:prstGeom>
        </p:spPr>
      </p:pic>
      <p:sp>
        <p:nvSpPr>
          <p:cNvPr id="7" name="TextBox 6">
            <a:extLst>
              <a:ext uri="{FF2B5EF4-FFF2-40B4-BE49-F238E27FC236}">
                <a16:creationId xmlns:a16="http://schemas.microsoft.com/office/drawing/2014/main" id="{7FF81A6D-C572-4FF9-BF95-15937BDC199F}"/>
              </a:ext>
            </a:extLst>
          </p:cNvPr>
          <p:cNvSpPr txBox="1"/>
          <p:nvPr/>
        </p:nvSpPr>
        <p:spPr>
          <a:xfrm>
            <a:off x="3141961" y="5875473"/>
            <a:ext cx="2860078" cy="523220"/>
          </a:xfrm>
          <a:prstGeom prst="rect">
            <a:avLst/>
          </a:prstGeom>
          <a:noFill/>
        </p:spPr>
        <p:txBody>
          <a:bodyPr wrap="none" rtlCol="0">
            <a:spAutoFit/>
          </a:bodyPr>
          <a:lstStyle/>
          <a:p>
            <a:r>
              <a:rPr lang="en-US" sz="1400" dirty="0">
                <a:solidFill>
                  <a:srgbClr val="0070C0"/>
                </a:solidFill>
              </a:rPr>
              <a:t>Blue: Input waveform</a:t>
            </a:r>
          </a:p>
          <a:p>
            <a:r>
              <a:rPr lang="en-US" sz="1400" dirty="0">
                <a:solidFill>
                  <a:schemeClr val="accent3">
                    <a:lumMod val="75000"/>
                  </a:schemeClr>
                </a:solidFill>
              </a:rPr>
              <a:t>Orange: Reconstructed waveform</a:t>
            </a:r>
          </a:p>
        </p:txBody>
      </p:sp>
    </p:spTree>
    <p:extLst>
      <p:ext uri="{BB962C8B-B14F-4D97-AF65-F5344CB8AC3E}">
        <p14:creationId xmlns:p14="http://schemas.microsoft.com/office/powerpoint/2010/main" val="2814829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A4955-EA7C-40B3-B294-48CC8C8810B4}"/>
              </a:ext>
            </a:extLst>
          </p:cNvPr>
          <p:cNvSpPr>
            <a:spLocks noGrp="1"/>
          </p:cNvSpPr>
          <p:nvPr>
            <p:ph type="title"/>
          </p:nvPr>
        </p:nvSpPr>
        <p:spPr/>
        <p:txBody>
          <a:bodyPr/>
          <a:lstStyle/>
          <a:p>
            <a:r>
              <a:rPr lang="en-US" dirty="0"/>
              <a:t>Classification accuracy</a:t>
            </a:r>
          </a:p>
        </p:txBody>
      </p:sp>
      <p:sp>
        <p:nvSpPr>
          <p:cNvPr id="3" name="Text Placeholder 2">
            <a:extLst>
              <a:ext uri="{FF2B5EF4-FFF2-40B4-BE49-F238E27FC236}">
                <a16:creationId xmlns:a16="http://schemas.microsoft.com/office/drawing/2014/main" id="{98977DF8-74E5-4CB6-8950-04538AB5ECEF}"/>
              </a:ext>
            </a:extLst>
          </p:cNvPr>
          <p:cNvSpPr>
            <a:spLocks noGrp="1"/>
          </p:cNvSpPr>
          <p:nvPr>
            <p:ph type="body" sz="quarter" idx="16"/>
          </p:nvPr>
        </p:nvSpPr>
        <p:spPr/>
        <p:txBody>
          <a:bodyPr/>
          <a:lstStyle/>
          <a:p>
            <a:r>
              <a:rPr lang="en-US" dirty="0"/>
              <a:t>Can successfully predict the speaker with never seen training data</a:t>
            </a:r>
          </a:p>
        </p:txBody>
      </p:sp>
      <p:sp>
        <p:nvSpPr>
          <p:cNvPr id="4" name="Text Placeholder 3">
            <a:extLst>
              <a:ext uri="{FF2B5EF4-FFF2-40B4-BE49-F238E27FC236}">
                <a16:creationId xmlns:a16="http://schemas.microsoft.com/office/drawing/2014/main" id="{E41A1080-4464-4B4B-889A-C0109429D646}"/>
              </a:ext>
            </a:extLst>
          </p:cNvPr>
          <p:cNvSpPr>
            <a:spLocks noGrp="1"/>
          </p:cNvSpPr>
          <p:nvPr>
            <p:ph type="body" sz="quarter" idx="17"/>
          </p:nvPr>
        </p:nvSpPr>
        <p:spPr>
          <a:xfrm>
            <a:off x="228599" y="5849129"/>
            <a:ext cx="8476059" cy="452437"/>
          </a:xfrm>
        </p:spPr>
        <p:txBody>
          <a:bodyPr/>
          <a:lstStyle/>
          <a:p>
            <a:r>
              <a:rPr lang="en-US" dirty="0"/>
              <a:t>TAKEAWAY: </a:t>
            </a:r>
            <a:r>
              <a:rPr lang="en-US" b="0" dirty="0"/>
              <a:t>Successfully classified audio files using optical RC.</a:t>
            </a:r>
          </a:p>
        </p:txBody>
      </p:sp>
      <p:sp>
        <p:nvSpPr>
          <p:cNvPr id="6" name="TextBox 5">
            <a:extLst>
              <a:ext uri="{FF2B5EF4-FFF2-40B4-BE49-F238E27FC236}">
                <a16:creationId xmlns:a16="http://schemas.microsoft.com/office/drawing/2014/main" id="{302EFCBA-2589-43C7-82A4-6E103E2B6B7D}"/>
              </a:ext>
            </a:extLst>
          </p:cNvPr>
          <p:cNvSpPr txBox="1"/>
          <p:nvPr/>
        </p:nvSpPr>
        <p:spPr>
          <a:xfrm>
            <a:off x="292240" y="1278772"/>
            <a:ext cx="3660082"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t>First 270 audio inputs are used as training.</a:t>
            </a:r>
          </a:p>
          <a:p>
            <a:pPr marL="285750" indent="-285750">
              <a:buFont typeface="Arial" panose="020B0604020202020204" pitchFamily="34" charset="0"/>
              <a:buChar char="•"/>
            </a:pPr>
            <a:r>
              <a:rPr lang="en-US" sz="1600" dirty="0"/>
              <a:t>Remaining 270 are used for test/prediction.</a:t>
            </a:r>
          </a:p>
          <a:p>
            <a:pPr marL="285750" indent="-285750">
              <a:buFont typeface="Arial" panose="020B0604020202020204" pitchFamily="34" charset="0"/>
              <a:buChar char="•"/>
            </a:pPr>
            <a:r>
              <a:rPr lang="en-US" sz="1600" dirty="0"/>
              <a:t>Overlap of red cross and black square correspond to correct predictions. </a:t>
            </a:r>
          </a:p>
          <a:p>
            <a:pPr marL="285750" indent="-285750">
              <a:buFont typeface="Arial" panose="020B0604020202020204" pitchFamily="34" charset="0"/>
              <a:buChar char="•"/>
            </a:pPr>
            <a:r>
              <a:rPr lang="en-US" sz="1600" dirty="0"/>
              <a:t>Obtain ~73% accuracy with regularized regression</a:t>
            </a:r>
          </a:p>
          <a:p>
            <a:pPr marL="285750" indent="-285750">
              <a:buFont typeface="Arial" panose="020B0604020202020204" pitchFamily="34" charset="0"/>
              <a:buChar char="•"/>
            </a:pPr>
            <a:r>
              <a:rPr lang="en-US" sz="1600" dirty="0"/>
              <a:t>Random Guess Accuracy: ~11%</a:t>
            </a:r>
          </a:p>
        </p:txBody>
      </p:sp>
      <p:pic>
        <p:nvPicPr>
          <p:cNvPr id="9" name="Picture 8">
            <a:extLst>
              <a:ext uri="{FF2B5EF4-FFF2-40B4-BE49-F238E27FC236}">
                <a16:creationId xmlns:a16="http://schemas.microsoft.com/office/drawing/2014/main" id="{35528B60-402B-47AE-BEDA-BB56CB64B04A}"/>
              </a:ext>
            </a:extLst>
          </p:cNvPr>
          <p:cNvPicPr>
            <a:picLocks noChangeAspect="1"/>
          </p:cNvPicPr>
          <p:nvPr/>
        </p:nvPicPr>
        <p:blipFill>
          <a:blip r:embed="rId2"/>
          <a:stretch>
            <a:fillRect/>
          </a:stretch>
        </p:blipFill>
        <p:spPr>
          <a:xfrm>
            <a:off x="3692046" y="1008871"/>
            <a:ext cx="5451954" cy="4376171"/>
          </a:xfrm>
          <a:prstGeom prst="rect">
            <a:avLst/>
          </a:prstGeom>
        </p:spPr>
      </p:pic>
    </p:spTree>
    <p:extLst>
      <p:ext uri="{BB962C8B-B14F-4D97-AF65-F5344CB8AC3E}">
        <p14:creationId xmlns:p14="http://schemas.microsoft.com/office/powerpoint/2010/main" val="229375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A4955-EA7C-40B3-B294-48CC8C8810B4}"/>
              </a:ext>
            </a:extLst>
          </p:cNvPr>
          <p:cNvSpPr>
            <a:spLocks noGrp="1"/>
          </p:cNvSpPr>
          <p:nvPr>
            <p:ph type="title"/>
          </p:nvPr>
        </p:nvSpPr>
        <p:spPr/>
        <p:txBody>
          <a:bodyPr/>
          <a:lstStyle/>
          <a:p>
            <a:r>
              <a:rPr lang="en-US" dirty="0"/>
              <a:t>Classification Accuracy from Multiple Runs</a:t>
            </a:r>
          </a:p>
        </p:txBody>
      </p:sp>
      <p:sp>
        <p:nvSpPr>
          <p:cNvPr id="4" name="Text Placeholder 3">
            <a:extLst>
              <a:ext uri="{FF2B5EF4-FFF2-40B4-BE49-F238E27FC236}">
                <a16:creationId xmlns:a16="http://schemas.microsoft.com/office/drawing/2014/main" id="{E41A1080-4464-4B4B-889A-C0109429D646}"/>
              </a:ext>
            </a:extLst>
          </p:cNvPr>
          <p:cNvSpPr>
            <a:spLocks noGrp="1"/>
          </p:cNvSpPr>
          <p:nvPr>
            <p:ph type="body" sz="quarter" idx="17"/>
          </p:nvPr>
        </p:nvSpPr>
        <p:spPr/>
        <p:txBody>
          <a:bodyPr/>
          <a:lstStyle/>
          <a:p>
            <a:r>
              <a:rPr lang="en-US" dirty="0"/>
              <a:t>Successfully classified audio files using optical RC.</a:t>
            </a:r>
          </a:p>
        </p:txBody>
      </p:sp>
      <p:pic>
        <p:nvPicPr>
          <p:cNvPr id="10" name="Picture 9">
            <a:extLst>
              <a:ext uri="{FF2B5EF4-FFF2-40B4-BE49-F238E27FC236}">
                <a16:creationId xmlns:a16="http://schemas.microsoft.com/office/drawing/2014/main" id="{A6DF1351-DBE4-4DFB-B562-AA94B461E22A}"/>
              </a:ext>
            </a:extLst>
          </p:cNvPr>
          <p:cNvPicPr>
            <a:picLocks noChangeAspect="1"/>
          </p:cNvPicPr>
          <p:nvPr/>
        </p:nvPicPr>
        <p:blipFill>
          <a:blip r:embed="rId2"/>
          <a:stretch>
            <a:fillRect/>
          </a:stretch>
        </p:blipFill>
        <p:spPr>
          <a:xfrm>
            <a:off x="533164" y="787011"/>
            <a:ext cx="3933466" cy="2765485"/>
          </a:xfrm>
          <a:prstGeom prst="rect">
            <a:avLst/>
          </a:prstGeom>
        </p:spPr>
      </p:pic>
      <p:pic>
        <p:nvPicPr>
          <p:cNvPr id="13" name="Picture 12">
            <a:extLst>
              <a:ext uri="{FF2B5EF4-FFF2-40B4-BE49-F238E27FC236}">
                <a16:creationId xmlns:a16="http://schemas.microsoft.com/office/drawing/2014/main" id="{EB88D531-CE94-47D6-9FA8-268F1EB07A14}"/>
              </a:ext>
            </a:extLst>
          </p:cNvPr>
          <p:cNvPicPr>
            <a:picLocks noChangeAspect="1"/>
          </p:cNvPicPr>
          <p:nvPr/>
        </p:nvPicPr>
        <p:blipFill>
          <a:blip r:embed="rId3"/>
          <a:stretch>
            <a:fillRect/>
          </a:stretch>
        </p:blipFill>
        <p:spPr>
          <a:xfrm>
            <a:off x="4237617" y="3468413"/>
            <a:ext cx="3933466" cy="2765485"/>
          </a:xfrm>
          <a:prstGeom prst="rect">
            <a:avLst/>
          </a:prstGeom>
        </p:spPr>
      </p:pic>
      <p:pic>
        <p:nvPicPr>
          <p:cNvPr id="9" name="Picture 8">
            <a:extLst>
              <a:ext uri="{FF2B5EF4-FFF2-40B4-BE49-F238E27FC236}">
                <a16:creationId xmlns:a16="http://schemas.microsoft.com/office/drawing/2014/main" id="{C8CD3570-AE01-494D-B194-BA530CCF1178}"/>
              </a:ext>
            </a:extLst>
          </p:cNvPr>
          <p:cNvPicPr>
            <a:picLocks noChangeAspect="1"/>
          </p:cNvPicPr>
          <p:nvPr/>
        </p:nvPicPr>
        <p:blipFill>
          <a:blip r:embed="rId4"/>
          <a:stretch>
            <a:fillRect/>
          </a:stretch>
        </p:blipFill>
        <p:spPr>
          <a:xfrm>
            <a:off x="533164" y="3503488"/>
            <a:ext cx="3769575" cy="2650259"/>
          </a:xfrm>
          <a:prstGeom prst="rect">
            <a:avLst/>
          </a:prstGeom>
        </p:spPr>
      </p:pic>
      <p:pic>
        <p:nvPicPr>
          <p:cNvPr id="23" name="Picture 22">
            <a:extLst>
              <a:ext uri="{FF2B5EF4-FFF2-40B4-BE49-F238E27FC236}">
                <a16:creationId xmlns:a16="http://schemas.microsoft.com/office/drawing/2014/main" id="{11E6A643-45BF-40E0-BFEA-08CDDB8D1493}"/>
              </a:ext>
            </a:extLst>
          </p:cNvPr>
          <p:cNvPicPr>
            <a:picLocks noChangeAspect="1"/>
          </p:cNvPicPr>
          <p:nvPr/>
        </p:nvPicPr>
        <p:blipFill>
          <a:blip r:embed="rId5"/>
          <a:stretch>
            <a:fillRect/>
          </a:stretch>
        </p:blipFill>
        <p:spPr>
          <a:xfrm>
            <a:off x="4209815" y="863501"/>
            <a:ext cx="3989070" cy="2688995"/>
          </a:xfrm>
          <a:prstGeom prst="rect">
            <a:avLst/>
          </a:prstGeom>
        </p:spPr>
      </p:pic>
    </p:spTree>
    <p:extLst>
      <p:ext uri="{BB962C8B-B14F-4D97-AF65-F5344CB8AC3E}">
        <p14:creationId xmlns:p14="http://schemas.microsoft.com/office/powerpoint/2010/main" val="305303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Toward the future…</a:t>
            </a:r>
          </a:p>
        </p:txBody>
      </p:sp>
      <p:sp>
        <p:nvSpPr>
          <p:cNvPr id="5" name="Text Placeholder 4"/>
          <p:cNvSpPr>
            <a:spLocks noGrp="1"/>
          </p:cNvSpPr>
          <p:nvPr>
            <p:ph type="body" sz="quarter" idx="16"/>
          </p:nvPr>
        </p:nvSpPr>
        <p:spPr/>
        <p:txBody>
          <a:bodyPr/>
          <a:lstStyle/>
          <a:p>
            <a:r>
              <a:rPr lang="en-US" dirty="0">
                <a:solidFill>
                  <a:srgbClr val="7F7F7F"/>
                </a:solidFill>
              </a:rPr>
              <a:t>What are the next steps?</a:t>
            </a:r>
          </a:p>
          <a:p>
            <a:endParaRPr lang="en-US" dirty="0">
              <a:solidFill>
                <a:srgbClr val="7F7F7F"/>
              </a:solidFill>
            </a:endParaRPr>
          </a:p>
        </p:txBody>
      </p:sp>
      <p:sp>
        <p:nvSpPr>
          <p:cNvPr id="15" name="Text Placeholder 5">
            <a:extLst>
              <a:ext uri="{FF2B5EF4-FFF2-40B4-BE49-F238E27FC236}">
                <a16:creationId xmlns:a16="http://schemas.microsoft.com/office/drawing/2014/main" id="{E0ED740D-97A1-48C6-9C98-DA1FD1D74F1B}"/>
              </a:ext>
            </a:extLst>
          </p:cNvPr>
          <p:cNvSpPr>
            <a:spLocks noGrp="1"/>
          </p:cNvSpPr>
          <p:nvPr>
            <p:ph type="body" sz="quarter" idx="17"/>
          </p:nvPr>
        </p:nvSpPr>
        <p:spPr>
          <a:xfrm>
            <a:off x="228599" y="6170734"/>
            <a:ext cx="8476059" cy="452437"/>
          </a:xfrm>
        </p:spPr>
        <p:txBody>
          <a:bodyPr/>
          <a:lstStyle/>
          <a:p>
            <a:r>
              <a:rPr lang="en-US" dirty="0"/>
              <a:t>CONCLUSION: </a:t>
            </a:r>
            <a:r>
              <a:rPr lang="en-US" b="0" dirty="0"/>
              <a:t>Much progress has been made, but as always, there is more to do.</a:t>
            </a:r>
            <a:endParaRPr lang="en-US" b="0" dirty="0">
              <a:solidFill>
                <a:srgbClr val="7F7F7F"/>
              </a:solidFill>
            </a:endParaRPr>
          </a:p>
        </p:txBody>
      </p:sp>
      <p:sp>
        <p:nvSpPr>
          <p:cNvPr id="8" name="TextBox 7">
            <a:extLst>
              <a:ext uri="{FF2B5EF4-FFF2-40B4-BE49-F238E27FC236}">
                <a16:creationId xmlns:a16="http://schemas.microsoft.com/office/drawing/2014/main" id="{66121F57-9120-479C-A737-6036811492E1}"/>
              </a:ext>
            </a:extLst>
          </p:cNvPr>
          <p:cNvSpPr txBox="1"/>
          <p:nvPr/>
        </p:nvSpPr>
        <p:spPr>
          <a:xfrm>
            <a:off x="42003" y="1053118"/>
            <a:ext cx="8963554" cy="3693319"/>
          </a:xfrm>
          <a:prstGeom prst="rect">
            <a:avLst/>
          </a:prstGeom>
          <a:noFill/>
        </p:spPr>
        <p:txBody>
          <a:bodyPr wrap="square" rtlCol="0">
            <a:spAutoFit/>
          </a:bodyPr>
          <a:lstStyle/>
          <a:p>
            <a:pPr marL="285750" indent="-285750">
              <a:buFont typeface="Arial" panose="020B0604020202020204" pitchFamily="34" charset="0"/>
              <a:buChar char="•"/>
              <a:tabLst>
                <a:tab pos="342900" algn="l"/>
              </a:tabLst>
            </a:pPr>
            <a:r>
              <a:rPr lang="en-US" dirty="0"/>
              <a:t>Short Term</a:t>
            </a:r>
          </a:p>
          <a:p>
            <a:pPr marL="742950" lvl="1" indent="-285750">
              <a:buFont typeface="Arial" panose="020B0604020202020204" pitchFamily="34" charset="0"/>
              <a:buChar char="•"/>
              <a:tabLst>
                <a:tab pos="342900" algn="l"/>
              </a:tabLst>
            </a:pPr>
            <a:r>
              <a:rPr lang="en-US" dirty="0"/>
              <a:t>Improve the speed of data acquisition + processing</a:t>
            </a:r>
          </a:p>
          <a:p>
            <a:pPr marL="742950" lvl="1" indent="-285750">
              <a:buFont typeface="Arial" panose="020B0604020202020204" pitchFamily="34" charset="0"/>
              <a:buChar char="•"/>
              <a:tabLst>
                <a:tab pos="342900" algn="l"/>
              </a:tabLst>
            </a:pPr>
            <a:r>
              <a:rPr lang="en-US" dirty="0"/>
              <a:t>Stability of the optics (thermal stability, vibrational stability, etc.)</a:t>
            </a:r>
          </a:p>
          <a:p>
            <a:pPr marL="742950" lvl="1" indent="-285750">
              <a:buFont typeface="Arial" panose="020B0604020202020204" pitchFamily="34" charset="0"/>
              <a:buChar char="•"/>
              <a:tabLst>
                <a:tab pos="342900" algn="l"/>
              </a:tabLst>
            </a:pPr>
            <a:r>
              <a:rPr lang="en-US" dirty="0"/>
              <a:t>Optimize the kinds of problems and parameter space in which we operate echo state network</a:t>
            </a:r>
          </a:p>
          <a:p>
            <a:pPr marL="742950" lvl="1" indent="-285750">
              <a:buFont typeface="Arial" panose="020B0604020202020204" pitchFamily="34" charset="0"/>
              <a:buChar char="•"/>
              <a:tabLst>
                <a:tab pos="342900" algn="l"/>
              </a:tabLst>
            </a:pPr>
            <a:r>
              <a:rPr lang="en-US" dirty="0"/>
              <a:t>Understand the effect of noise and drift on the experimental setup</a:t>
            </a:r>
          </a:p>
          <a:p>
            <a:pPr marL="742950" lvl="1" indent="-285750">
              <a:buFont typeface="Arial" panose="020B0604020202020204" pitchFamily="34" charset="0"/>
              <a:buChar char="•"/>
              <a:tabLst>
                <a:tab pos="342900" algn="l"/>
              </a:tabLst>
            </a:pPr>
            <a:r>
              <a:rPr lang="en-US" dirty="0"/>
              <a:t>Increase number of nodes + compare simulation optimized parameters with experimental optimized parameters</a:t>
            </a:r>
          </a:p>
          <a:p>
            <a:pPr marL="742950" lvl="1" indent="-285750">
              <a:buFont typeface="Arial" panose="020B0604020202020204" pitchFamily="34" charset="0"/>
              <a:buChar char="•"/>
              <a:tabLst>
                <a:tab pos="342900" algn="l"/>
              </a:tabLst>
            </a:pPr>
            <a:endParaRPr lang="en-US" dirty="0"/>
          </a:p>
          <a:p>
            <a:pPr marL="285750" indent="-285750">
              <a:buFont typeface="Arial" panose="020B0604020202020204" pitchFamily="34" charset="0"/>
              <a:buChar char="•"/>
              <a:tabLst>
                <a:tab pos="342900" algn="l"/>
              </a:tabLst>
            </a:pPr>
            <a:r>
              <a:rPr lang="en-US" dirty="0"/>
              <a:t>Long Term</a:t>
            </a:r>
          </a:p>
          <a:p>
            <a:pPr marL="742950" lvl="1" indent="-285750">
              <a:buFont typeface="Arial" panose="020B0604020202020204" pitchFamily="34" charset="0"/>
              <a:buChar char="•"/>
              <a:tabLst>
                <a:tab pos="342900" algn="l"/>
              </a:tabLst>
            </a:pPr>
            <a:r>
              <a:rPr lang="en-US" dirty="0"/>
              <a:t>Robust signal classification</a:t>
            </a:r>
          </a:p>
          <a:p>
            <a:pPr marL="742950" lvl="1" indent="-285750">
              <a:buFont typeface="Arial" panose="020B0604020202020204" pitchFamily="34" charset="0"/>
              <a:buChar char="•"/>
              <a:tabLst>
                <a:tab pos="342900" algn="l"/>
              </a:tabLst>
            </a:pPr>
            <a:r>
              <a:rPr lang="en-US" dirty="0"/>
              <a:t>Raw data processing (instead of intermediate MFCC-like steps)</a:t>
            </a:r>
          </a:p>
          <a:p>
            <a:pPr marL="742950" lvl="1" indent="-285750">
              <a:buFont typeface="Arial" panose="020B0604020202020204" pitchFamily="34" charset="0"/>
              <a:buChar char="•"/>
              <a:tabLst>
                <a:tab pos="342900" algn="l"/>
              </a:tabLst>
            </a:pPr>
            <a:r>
              <a:rPr lang="en-US" dirty="0"/>
              <a:t>Photonic integrated circuit for echo state networks</a:t>
            </a:r>
          </a:p>
        </p:txBody>
      </p:sp>
      <p:sp>
        <p:nvSpPr>
          <p:cNvPr id="24" name="TextBox 23">
            <a:extLst>
              <a:ext uri="{FF2B5EF4-FFF2-40B4-BE49-F238E27FC236}">
                <a16:creationId xmlns:a16="http://schemas.microsoft.com/office/drawing/2014/main" id="{472C54A7-C2D3-42CB-9168-DB00AA2DE049}"/>
              </a:ext>
            </a:extLst>
          </p:cNvPr>
          <p:cNvSpPr txBox="1"/>
          <p:nvPr/>
        </p:nvSpPr>
        <p:spPr>
          <a:xfrm>
            <a:off x="4406981" y="4626149"/>
            <a:ext cx="3118502" cy="246221"/>
          </a:xfrm>
          <a:prstGeom prst="rect">
            <a:avLst/>
          </a:prstGeom>
          <a:noFill/>
        </p:spPr>
        <p:txBody>
          <a:bodyPr wrap="square" rtlCol="0">
            <a:spAutoFit/>
          </a:bodyPr>
          <a:lstStyle/>
          <a:p>
            <a:r>
              <a:rPr lang="en-US" sz="1000" dirty="0"/>
              <a:t>Simulated propagation for different input ports</a:t>
            </a:r>
          </a:p>
        </p:txBody>
      </p:sp>
      <p:grpSp>
        <p:nvGrpSpPr>
          <p:cNvPr id="3" name="Group 2">
            <a:extLst>
              <a:ext uri="{FF2B5EF4-FFF2-40B4-BE49-F238E27FC236}">
                <a16:creationId xmlns:a16="http://schemas.microsoft.com/office/drawing/2014/main" id="{E0CA7C31-AA6D-4BB0-8951-E8C482CA30B1}"/>
              </a:ext>
            </a:extLst>
          </p:cNvPr>
          <p:cNvGrpSpPr/>
          <p:nvPr/>
        </p:nvGrpSpPr>
        <p:grpSpPr>
          <a:xfrm>
            <a:off x="1412637" y="4652435"/>
            <a:ext cx="5685282" cy="1558063"/>
            <a:chOff x="419808" y="4158208"/>
            <a:chExt cx="6983413" cy="1913814"/>
          </a:xfrm>
        </p:grpSpPr>
        <p:grpSp>
          <p:nvGrpSpPr>
            <p:cNvPr id="20" name="Group 19">
              <a:extLst>
                <a:ext uri="{FF2B5EF4-FFF2-40B4-BE49-F238E27FC236}">
                  <a16:creationId xmlns:a16="http://schemas.microsoft.com/office/drawing/2014/main" id="{D0CF12C1-9D85-4F51-ADE5-C65E96299E6D}"/>
                </a:ext>
              </a:extLst>
            </p:cNvPr>
            <p:cNvGrpSpPr/>
            <p:nvPr/>
          </p:nvGrpSpPr>
          <p:grpSpPr>
            <a:xfrm>
              <a:off x="3952216" y="4443213"/>
              <a:ext cx="3451005" cy="1628809"/>
              <a:chOff x="1426129" y="3160543"/>
              <a:chExt cx="5712012" cy="2695962"/>
            </a:xfrm>
          </p:grpSpPr>
          <p:pic>
            <p:nvPicPr>
              <p:cNvPr id="21" name="Picture 20">
                <a:extLst>
                  <a:ext uri="{FF2B5EF4-FFF2-40B4-BE49-F238E27FC236}">
                    <a16:creationId xmlns:a16="http://schemas.microsoft.com/office/drawing/2014/main" id="{3575D5FA-B786-4093-A437-36CCB1717A73}"/>
                  </a:ext>
                </a:extLst>
              </p:cNvPr>
              <p:cNvPicPr>
                <a:picLocks noChangeAspect="1"/>
              </p:cNvPicPr>
              <p:nvPr/>
            </p:nvPicPr>
            <p:blipFill>
              <a:blip r:embed="rId3"/>
              <a:stretch>
                <a:fillRect/>
              </a:stretch>
            </p:blipFill>
            <p:spPr>
              <a:xfrm>
                <a:off x="1426129" y="3164273"/>
                <a:ext cx="2944535" cy="2692231"/>
              </a:xfrm>
              <a:prstGeom prst="rect">
                <a:avLst/>
              </a:prstGeom>
            </p:spPr>
          </p:pic>
          <p:pic>
            <p:nvPicPr>
              <p:cNvPr id="22" name="Picture 21">
                <a:extLst>
                  <a:ext uri="{FF2B5EF4-FFF2-40B4-BE49-F238E27FC236}">
                    <a16:creationId xmlns:a16="http://schemas.microsoft.com/office/drawing/2014/main" id="{7C10CBB5-4C30-4A1A-9CAD-229F4472C259}"/>
                  </a:ext>
                </a:extLst>
              </p:cNvPr>
              <p:cNvPicPr>
                <a:picLocks noChangeAspect="1"/>
              </p:cNvPicPr>
              <p:nvPr/>
            </p:nvPicPr>
            <p:blipFill>
              <a:blip r:embed="rId4"/>
              <a:stretch>
                <a:fillRect/>
              </a:stretch>
            </p:blipFill>
            <p:spPr>
              <a:xfrm>
                <a:off x="4189526" y="3160543"/>
                <a:ext cx="2948615" cy="2695962"/>
              </a:xfrm>
              <a:prstGeom prst="rect">
                <a:avLst/>
              </a:prstGeom>
            </p:spPr>
          </p:pic>
        </p:grpSp>
        <p:pic>
          <p:nvPicPr>
            <p:cNvPr id="23" name="Picture 22">
              <a:extLst>
                <a:ext uri="{FF2B5EF4-FFF2-40B4-BE49-F238E27FC236}">
                  <a16:creationId xmlns:a16="http://schemas.microsoft.com/office/drawing/2014/main" id="{D1ECB89A-CD12-4551-8517-14E7A7DA2C65}"/>
                </a:ext>
              </a:extLst>
            </p:cNvPr>
            <p:cNvPicPr>
              <a:picLocks noChangeAspect="1"/>
            </p:cNvPicPr>
            <p:nvPr/>
          </p:nvPicPr>
          <p:blipFill rotWithShape="1">
            <a:blip r:embed="rId5"/>
            <a:srcRect l="18165" t="4496" r="19450"/>
            <a:stretch/>
          </p:blipFill>
          <p:spPr>
            <a:xfrm>
              <a:off x="1370335" y="4544884"/>
              <a:ext cx="1398829" cy="1442561"/>
            </a:xfrm>
            <a:prstGeom prst="rect">
              <a:avLst/>
            </a:prstGeom>
          </p:spPr>
        </p:pic>
        <p:sp>
          <p:nvSpPr>
            <p:cNvPr id="25" name="TextBox 24">
              <a:extLst>
                <a:ext uri="{FF2B5EF4-FFF2-40B4-BE49-F238E27FC236}">
                  <a16:creationId xmlns:a16="http://schemas.microsoft.com/office/drawing/2014/main" id="{137D7ED5-E42D-4226-9CB0-A0C1F780A961}"/>
                </a:ext>
              </a:extLst>
            </p:cNvPr>
            <p:cNvSpPr txBox="1"/>
            <p:nvPr/>
          </p:nvSpPr>
          <p:spPr>
            <a:xfrm>
              <a:off x="419808" y="4158208"/>
              <a:ext cx="3532409" cy="302440"/>
            </a:xfrm>
            <a:prstGeom prst="rect">
              <a:avLst/>
            </a:prstGeom>
            <a:noFill/>
          </p:spPr>
          <p:txBody>
            <a:bodyPr wrap="square" rtlCol="0">
              <a:spAutoFit/>
            </a:bodyPr>
            <a:lstStyle/>
            <a:p>
              <a:pPr algn="ctr"/>
              <a:r>
                <a:rPr lang="en-US" sz="1000" dirty="0"/>
                <a:t>Example of planar waveguide on SOI platform</a:t>
              </a:r>
            </a:p>
          </p:txBody>
        </p:sp>
      </p:grpSp>
    </p:spTree>
    <p:extLst>
      <p:ext uri="{BB962C8B-B14F-4D97-AF65-F5344CB8AC3E}">
        <p14:creationId xmlns:p14="http://schemas.microsoft.com/office/powerpoint/2010/main" val="27912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6660" y="2164597"/>
            <a:ext cx="5517340" cy="1239457"/>
          </a:xfrm>
        </p:spPr>
        <p:txBody>
          <a:bodyPr/>
          <a:lstStyle/>
          <a:p>
            <a:pPr algn="l"/>
            <a:r>
              <a:rPr lang="en-US" dirty="0"/>
              <a:t>Thank you! </a:t>
            </a:r>
            <a:br>
              <a:rPr lang="en-US" dirty="0"/>
            </a:br>
            <a:endParaRPr lang="en-US" dirty="0"/>
          </a:p>
        </p:txBody>
      </p:sp>
      <p:sp>
        <p:nvSpPr>
          <p:cNvPr id="3" name="Subtitle 2"/>
          <p:cNvSpPr>
            <a:spLocks noGrp="1"/>
          </p:cNvSpPr>
          <p:nvPr>
            <p:ph type="subTitle" idx="1"/>
          </p:nvPr>
        </p:nvSpPr>
        <p:spPr>
          <a:xfrm>
            <a:off x="4042610" y="2740410"/>
            <a:ext cx="5101390" cy="1001228"/>
          </a:xfrm>
          <a:prstGeom prst="rect">
            <a:avLst/>
          </a:prstGeom>
        </p:spPr>
        <p:txBody>
          <a:bodyPr>
            <a:normAutofit fontScale="85000" lnSpcReduction="20000"/>
          </a:bodyPr>
          <a:lstStyle/>
          <a:p>
            <a:pPr algn="l"/>
            <a:r>
              <a:rPr lang="en-US" sz="2000" dirty="0"/>
              <a:t>A special thanks to Uttam Paudel, Marta Luengo-Kovac, George Valley, Justin Shaw, and all the interns for the incredible </a:t>
            </a:r>
          </a:p>
          <a:p>
            <a:pPr algn="l"/>
            <a:r>
              <a:rPr lang="en-US" sz="2000" dirty="0"/>
              <a:t>experience and support.  </a:t>
            </a:r>
          </a:p>
        </p:txBody>
      </p:sp>
    </p:spTree>
    <p:extLst>
      <p:ext uri="{BB962C8B-B14F-4D97-AF65-F5344CB8AC3E}">
        <p14:creationId xmlns:p14="http://schemas.microsoft.com/office/powerpoint/2010/main" val="3812796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C2A6F3-89ED-44F0-A19C-95209CE62DE3}"/>
              </a:ext>
            </a:extLst>
          </p:cNvPr>
          <p:cNvSpPr>
            <a:spLocks noGrp="1"/>
          </p:cNvSpPr>
          <p:nvPr>
            <p:ph type="ctrTitle"/>
          </p:nvPr>
        </p:nvSpPr>
        <p:spPr/>
        <p:txBody>
          <a:bodyPr/>
          <a:lstStyle/>
          <a:p>
            <a:r>
              <a:rPr lang="en-US" dirty="0"/>
              <a:t>Backup Slides/Extra Information</a:t>
            </a:r>
          </a:p>
        </p:txBody>
      </p:sp>
      <p:sp>
        <p:nvSpPr>
          <p:cNvPr id="6" name="Subtitle 5">
            <a:extLst>
              <a:ext uri="{FF2B5EF4-FFF2-40B4-BE49-F238E27FC236}">
                <a16:creationId xmlns:a16="http://schemas.microsoft.com/office/drawing/2014/main" id="{C5431B1E-CB14-4E5E-ACC1-1FD98F906657}"/>
              </a:ext>
            </a:extLst>
          </p:cNvPr>
          <p:cNvSpPr>
            <a:spLocks noGrp="1"/>
          </p:cNvSpPr>
          <p:nvPr>
            <p:ph type="subTitle" idx="1"/>
          </p:nvPr>
        </p:nvSpPr>
        <p:spPr/>
        <p:txBody>
          <a:bodyPr/>
          <a:lstStyle/>
          <a:p>
            <a:r>
              <a:rPr lang="en-US" dirty="0"/>
              <a:t>(Thanks to Uttam Paudel &amp; Marta Luengo-Kovac)</a:t>
            </a:r>
          </a:p>
        </p:txBody>
      </p:sp>
    </p:spTree>
    <p:extLst>
      <p:ext uri="{BB962C8B-B14F-4D97-AF65-F5344CB8AC3E}">
        <p14:creationId xmlns:p14="http://schemas.microsoft.com/office/powerpoint/2010/main" val="1132887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A63CB8-4807-442F-BBC5-B4E5D66A3A58}"/>
              </a:ext>
            </a:extLst>
          </p:cNvPr>
          <p:cNvPicPr>
            <a:picLocks noChangeAspect="1"/>
          </p:cNvPicPr>
          <p:nvPr/>
        </p:nvPicPr>
        <p:blipFill>
          <a:blip r:embed="rId2"/>
          <a:stretch>
            <a:fillRect/>
          </a:stretch>
        </p:blipFill>
        <p:spPr>
          <a:xfrm>
            <a:off x="3675185" y="1811067"/>
            <a:ext cx="5702356" cy="2705649"/>
          </a:xfrm>
          <a:prstGeom prst="rect">
            <a:avLst/>
          </a:prstGeom>
        </p:spPr>
      </p:pic>
      <p:sp>
        <p:nvSpPr>
          <p:cNvPr id="7" name="Title 6">
            <a:extLst>
              <a:ext uri="{FF2B5EF4-FFF2-40B4-BE49-F238E27FC236}">
                <a16:creationId xmlns:a16="http://schemas.microsoft.com/office/drawing/2014/main" id="{E672FAB7-D9F5-489B-ABF5-791997634D76}"/>
              </a:ext>
            </a:extLst>
          </p:cNvPr>
          <p:cNvSpPr>
            <a:spLocks noGrp="1"/>
          </p:cNvSpPr>
          <p:nvPr>
            <p:ph type="title"/>
          </p:nvPr>
        </p:nvSpPr>
        <p:spPr/>
        <p:txBody>
          <a:bodyPr/>
          <a:lstStyle/>
          <a:p>
            <a:r>
              <a:rPr lang="en-US" dirty="0"/>
              <a:t>Visualizations</a:t>
            </a:r>
          </a:p>
        </p:txBody>
      </p:sp>
      <p:sp>
        <p:nvSpPr>
          <p:cNvPr id="8" name="Content Placeholder 7">
            <a:extLst>
              <a:ext uri="{FF2B5EF4-FFF2-40B4-BE49-F238E27FC236}">
                <a16:creationId xmlns:a16="http://schemas.microsoft.com/office/drawing/2014/main" id="{3DD4EC39-4808-4784-A014-13845E56E43B}"/>
              </a:ext>
            </a:extLst>
          </p:cNvPr>
          <p:cNvSpPr>
            <a:spLocks noGrp="1"/>
          </p:cNvSpPr>
          <p:nvPr>
            <p:ph sz="quarter" idx="15"/>
          </p:nvPr>
        </p:nvSpPr>
        <p:spPr>
          <a:xfrm>
            <a:off x="778437" y="1194471"/>
            <a:ext cx="4637624" cy="4798717"/>
          </a:xfrm>
        </p:spPr>
        <p:txBody>
          <a:bodyPr/>
          <a:lstStyle/>
          <a:p>
            <a:pPr marL="0" indent="0">
              <a:buNone/>
            </a:pPr>
            <a:r>
              <a:rPr lang="en-US" dirty="0">
                <a:latin typeface="+mj-lt"/>
              </a:rPr>
              <a:t>Neuron Value vs. Time</a:t>
            </a:r>
          </a:p>
        </p:txBody>
      </p:sp>
      <p:pic>
        <p:nvPicPr>
          <p:cNvPr id="3" name="Picture 2">
            <a:extLst>
              <a:ext uri="{FF2B5EF4-FFF2-40B4-BE49-F238E27FC236}">
                <a16:creationId xmlns:a16="http://schemas.microsoft.com/office/drawing/2014/main" id="{DA68F291-3D27-407A-A0A4-FCB07DEE44ED}"/>
              </a:ext>
            </a:extLst>
          </p:cNvPr>
          <p:cNvPicPr>
            <a:picLocks noChangeAspect="1"/>
          </p:cNvPicPr>
          <p:nvPr/>
        </p:nvPicPr>
        <p:blipFill>
          <a:blip r:embed="rId3"/>
          <a:stretch>
            <a:fillRect/>
          </a:stretch>
        </p:blipFill>
        <p:spPr>
          <a:xfrm>
            <a:off x="202218" y="1709248"/>
            <a:ext cx="3888151" cy="3014793"/>
          </a:xfrm>
          <a:prstGeom prst="rect">
            <a:avLst/>
          </a:prstGeom>
        </p:spPr>
      </p:pic>
      <p:sp>
        <p:nvSpPr>
          <p:cNvPr id="14" name="Content Placeholder 7">
            <a:extLst>
              <a:ext uri="{FF2B5EF4-FFF2-40B4-BE49-F238E27FC236}">
                <a16:creationId xmlns:a16="http://schemas.microsoft.com/office/drawing/2014/main" id="{D15206CC-B928-4CE1-942E-E094F9750DDB}"/>
              </a:ext>
            </a:extLst>
          </p:cNvPr>
          <p:cNvSpPr txBox="1">
            <a:spLocks/>
          </p:cNvSpPr>
          <p:nvPr/>
        </p:nvSpPr>
        <p:spPr>
          <a:xfrm>
            <a:off x="4304158" y="1194471"/>
            <a:ext cx="4637624" cy="4798717"/>
          </a:xfrm>
          <a:prstGeom prst="rect">
            <a:avLst/>
          </a:prstGeom>
        </p:spPr>
        <p:txBody>
          <a:bodyPr vert="horz"/>
          <a:lstStyle>
            <a:lvl1pPr marL="171450" marR="0" indent="-176213" algn="l" defTabSz="457200" rtl="0" eaLnBrk="1" fontAlgn="auto" latinLnBrk="0" hangingPunct="1">
              <a:lnSpc>
                <a:spcPct val="100000"/>
              </a:lnSpc>
              <a:spcBef>
                <a:spcPct val="20000"/>
              </a:spcBef>
              <a:spcAft>
                <a:spcPts val="0"/>
              </a:spcAft>
              <a:buClrTx/>
              <a:buSzPct val="130000"/>
              <a:buFont typeface="Arial"/>
              <a:buChar char="•"/>
              <a:tabLst/>
              <a:defRPr sz="1800" kern="1200">
                <a:solidFill>
                  <a:schemeClr val="tx1"/>
                </a:solidFill>
                <a:latin typeface="Arial"/>
                <a:ea typeface="+mn-ea"/>
                <a:cs typeface="Arial"/>
              </a:defRPr>
            </a:lvl1pPr>
            <a:lvl2pPr marL="517525" indent="-227013" algn="l" defTabSz="457200" rtl="0" eaLnBrk="1" latinLnBrk="0" hangingPunct="1">
              <a:spcBef>
                <a:spcPct val="20000"/>
              </a:spcBef>
              <a:buFont typeface="Arial"/>
              <a:buChar char="–"/>
              <a:defRPr sz="1600" i="1" kern="1200">
                <a:solidFill>
                  <a:schemeClr val="tx1"/>
                </a:solidFill>
                <a:latin typeface="Arial"/>
                <a:ea typeface="+mn-ea"/>
                <a:cs typeface="Arial"/>
              </a:defRPr>
            </a:lvl2pPr>
            <a:lvl3pPr marL="800100" indent="-176213" algn="l" defTabSz="457200" rtl="0" eaLnBrk="1" latinLnBrk="0" hangingPunct="1">
              <a:spcBef>
                <a:spcPct val="20000"/>
              </a:spcBef>
              <a:buSzPct val="130000"/>
              <a:buFont typeface="Arial"/>
              <a:buChar char="•"/>
              <a:defRPr sz="1600" kern="1200">
                <a:solidFill>
                  <a:schemeClr val="tx1"/>
                </a:solidFill>
                <a:latin typeface="Arial"/>
                <a:ea typeface="+mn-ea"/>
                <a:cs typeface="Arial"/>
              </a:defRPr>
            </a:lvl3pPr>
            <a:lvl4pPr marL="1201738" indent="-228600" algn="l" defTabSz="457200" rtl="0" eaLnBrk="1" latinLnBrk="0" hangingPunct="1">
              <a:spcBef>
                <a:spcPct val="20000"/>
              </a:spcBef>
              <a:buFont typeface="Arial"/>
              <a:buChar char="–"/>
              <a:defRPr sz="1600" i="1" kern="1200">
                <a:solidFill>
                  <a:schemeClr val="tx1"/>
                </a:solidFill>
                <a:latin typeface="Arial"/>
                <a:ea typeface="+mn-ea"/>
                <a:cs typeface="Arial"/>
              </a:defRPr>
            </a:lvl4pPr>
            <a:lvl5pPr marL="1430338" marR="0" indent="-176213" algn="l" defTabSz="457200" rtl="0" eaLnBrk="1" fontAlgn="auto" latinLnBrk="0" hangingPunct="1">
              <a:lnSpc>
                <a:spcPct val="100000"/>
              </a:lnSpc>
              <a:spcBef>
                <a:spcPct val="20000"/>
              </a:spcBef>
              <a:spcAft>
                <a:spcPts val="0"/>
              </a:spcAft>
              <a:buClrTx/>
              <a:buSzPct val="130000"/>
              <a:buFont typeface="Arial"/>
              <a:buChar char="•"/>
              <a:tabLst/>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latin typeface="+mj-lt"/>
              </a:rPr>
              <a:t>Background</a:t>
            </a:r>
          </a:p>
        </p:txBody>
      </p:sp>
    </p:spTree>
    <p:extLst>
      <p:ext uri="{BB962C8B-B14F-4D97-AF65-F5344CB8AC3E}">
        <p14:creationId xmlns:p14="http://schemas.microsoft.com/office/powerpoint/2010/main" val="3702318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266E0D2-694A-43F3-9CEC-B0ADF192E772}"/>
              </a:ext>
            </a:extLst>
          </p:cNvPr>
          <p:cNvGrpSpPr/>
          <p:nvPr/>
        </p:nvGrpSpPr>
        <p:grpSpPr>
          <a:xfrm>
            <a:off x="591508" y="3429000"/>
            <a:ext cx="6424086" cy="2228467"/>
            <a:chOff x="389646" y="1775560"/>
            <a:chExt cx="6424086" cy="2228467"/>
          </a:xfrm>
        </p:grpSpPr>
        <p:pic>
          <p:nvPicPr>
            <p:cNvPr id="4" name="Picture 3">
              <a:extLst>
                <a:ext uri="{FF2B5EF4-FFF2-40B4-BE49-F238E27FC236}">
                  <a16:creationId xmlns:a16="http://schemas.microsoft.com/office/drawing/2014/main" id="{13E870C8-5C0A-43CD-AFC6-AAF1F34A3FE9}"/>
                </a:ext>
              </a:extLst>
            </p:cNvPr>
            <p:cNvPicPr>
              <a:picLocks noChangeAspect="1"/>
            </p:cNvPicPr>
            <p:nvPr/>
          </p:nvPicPr>
          <p:blipFill rotWithShape="1">
            <a:blip r:embed="rId2"/>
            <a:srcRect b="51781"/>
            <a:stretch/>
          </p:blipFill>
          <p:spPr>
            <a:xfrm>
              <a:off x="3558000" y="1775560"/>
              <a:ext cx="3255732" cy="2228467"/>
            </a:xfrm>
            <a:prstGeom prst="rect">
              <a:avLst/>
            </a:prstGeom>
          </p:spPr>
        </p:pic>
        <p:pic>
          <p:nvPicPr>
            <p:cNvPr id="9" name="Picture 8">
              <a:extLst>
                <a:ext uri="{FF2B5EF4-FFF2-40B4-BE49-F238E27FC236}">
                  <a16:creationId xmlns:a16="http://schemas.microsoft.com/office/drawing/2014/main" id="{77682770-EB18-40EA-A59B-FC0E24D6B14E}"/>
                </a:ext>
              </a:extLst>
            </p:cNvPr>
            <p:cNvPicPr>
              <a:picLocks noChangeAspect="1"/>
            </p:cNvPicPr>
            <p:nvPr/>
          </p:nvPicPr>
          <p:blipFill rotWithShape="1">
            <a:blip r:embed="rId2"/>
            <a:srcRect t="51781"/>
            <a:stretch/>
          </p:blipFill>
          <p:spPr>
            <a:xfrm>
              <a:off x="389646" y="1775560"/>
              <a:ext cx="3168354" cy="2168659"/>
            </a:xfrm>
            <a:prstGeom prst="rect">
              <a:avLst/>
            </a:prstGeom>
          </p:spPr>
        </p:pic>
      </p:grpSp>
      <p:sp>
        <p:nvSpPr>
          <p:cNvPr id="7" name="Title 6">
            <a:extLst>
              <a:ext uri="{FF2B5EF4-FFF2-40B4-BE49-F238E27FC236}">
                <a16:creationId xmlns:a16="http://schemas.microsoft.com/office/drawing/2014/main" id="{E672FAB7-D9F5-489B-ABF5-791997634D76}"/>
              </a:ext>
            </a:extLst>
          </p:cNvPr>
          <p:cNvSpPr>
            <a:spLocks noGrp="1"/>
          </p:cNvSpPr>
          <p:nvPr>
            <p:ph type="title"/>
          </p:nvPr>
        </p:nvSpPr>
        <p:spPr/>
        <p:txBody>
          <a:bodyPr/>
          <a:lstStyle/>
          <a:p>
            <a:r>
              <a:rPr lang="en-US" dirty="0"/>
              <a:t>Mackey-Glass non-linear time-series prediction</a:t>
            </a:r>
          </a:p>
        </p:txBody>
      </p:sp>
      <p:sp>
        <p:nvSpPr>
          <p:cNvPr id="8" name="Content Placeholder 7">
            <a:extLst>
              <a:ext uri="{FF2B5EF4-FFF2-40B4-BE49-F238E27FC236}">
                <a16:creationId xmlns:a16="http://schemas.microsoft.com/office/drawing/2014/main" id="{3DD4EC39-4808-4784-A014-13845E56E43B}"/>
              </a:ext>
            </a:extLst>
          </p:cNvPr>
          <p:cNvSpPr>
            <a:spLocks noGrp="1"/>
          </p:cNvSpPr>
          <p:nvPr>
            <p:ph sz="quarter" idx="15"/>
          </p:nvPr>
        </p:nvSpPr>
        <p:spPr>
          <a:xfrm>
            <a:off x="250899" y="1203263"/>
            <a:ext cx="4637624" cy="4798717"/>
          </a:xfrm>
        </p:spPr>
        <p:txBody>
          <a:bodyPr/>
          <a:lstStyle/>
          <a:p>
            <a:r>
              <a:rPr lang="en-US" dirty="0">
                <a:latin typeface="+mj-lt"/>
              </a:rPr>
              <a:t>Mackey-Glass function gives a complex, near-chaotic dynamics and is extremely difficult to predict.</a:t>
            </a:r>
          </a:p>
          <a:p>
            <a:r>
              <a:rPr lang="en-US" dirty="0">
                <a:latin typeface="+mj-lt"/>
              </a:rPr>
              <a:t>A Mackey-Glass time-series is mapped using the optical hardware. The system can map-out the series with high accuracy. </a:t>
            </a:r>
            <a:endParaRPr lang="en-US" u="sng" dirty="0">
              <a:latin typeface="+mj-lt"/>
            </a:endParaRPr>
          </a:p>
        </p:txBody>
      </p:sp>
      <p:pic>
        <p:nvPicPr>
          <p:cNvPr id="10" name="Picture 9">
            <a:extLst>
              <a:ext uri="{FF2B5EF4-FFF2-40B4-BE49-F238E27FC236}">
                <a16:creationId xmlns:a16="http://schemas.microsoft.com/office/drawing/2014/main" id="{4499CC35-B303-4311-8953-B88213759BFC}"/>
              </a:ext>
            </a:extLst>
          </p:cNvPr>
          <p:cNvPicPr>
            <a:picLocks noChangeAspect="1"/>
          </p:cNvPicPr>
          <p:nvPr/>
        </p:nvPicPr>
        <p:blipFill>
          <a:blip r:embed="rId3"/>
          <a:stretch>
            <a:fillRect/>
          </a:stretch>
        </p:blipFill>
        <p:spPr>
          <a:xfrm>
            <a:off x="4802358" y="1048898"/>
            <a:ext cx="3715629" cy="2380102"/>
          </a:xfrm>
          <a:prstGeom prst="rect">
            <a:avLst/>
          </a:prstGeom>
        </p:spPr>
      </p:pic>
      <p:sp>
        <p:nvSpPr>
          <p:cNvPr id="11" name="Rectangle 10">
            <a:extLst>
              <a:ext uri="{FF2B5EF4-FFF2-40B4-BE49-F238E27FC236}">
                <a16:creationId xmlns:a16="http://schemas.microsoft.com/office/drawing/2014/main" id="{5A1BBF0D-1683-4110-A54E-26DC08DD6CA8}"/>
              </a:ext>
            </a:extLst>
          </p:cNvPr>
          <p:cNvSpPr/>
          <p:nvPr/>
        </p:nvSpPr>
        <p:spPr>
          <a:xfrm>
            <a:off x="346653" y="5654737"/>
            <a:ext cx="8546448" cy="738664"/>
          </a:xfrm>
          <a:prstGeom prst="rect">
            <a:avLst/>
          </a:prstGeom>
        </p:spPr>
        <p:txBody>
          <a:bodyPr wrap="square">
            <a:spAutoFit/>
          </a:bodyPr>
          <a:lstStyle/>
          <a:p>
            <a:r>
              <a:rPr lang="en-US" sz="1400" dirty="0"/>
              <a:t>Chaotic attractor for the input and prediction generated from the time delayed MG input. The plots show that the system operates in a high-dimensional regime and our optical reservoir computer is fully able to map the dynamics.</a:t>
            </a:r>
          </a:p>
        </p:txBody>
      </p:sp>
      <p:sp>
        <p:nvSpPr>
          <p:cNvPr id="12" name="Text Placeholder 3">
            <a:extLst>
              <a:ext uri="{FF2B5EF4-FFF2-40B4-BE49-F238E27FC236}">
                <a16:creationId xmlns:a16="http://schemas.microsoft.com/office/drawing/2014/main" id="{E047421F-2D06-48B3-876F-D12408B1541D}"/>
              </a:ext>
            </a:extLst>
          </p:cNvPr>
          <p:cNvSpPr txBox="1">
            <a:spLocks/>
          </p:cNvSpPr>
          <p:nvPr/>
        </p:nvSpPr>
        <p:spPr>
          <a:xfrm>
            <a:off x="564328" y="6390558"/>
            <a:ext cx="8476059" cy="452437"/>
          </a:xfrm>
          <a:prstGeom prst="rect">
            <a:avLst/>
          </a:prstGeom>
        </p:spPr>
        <p:txBody>
          <a:bodyPr/>
          <a:lstStyle>
            <a:lvl1pPr marL="0" indent="0" algn="l" defTabSz="457200" rtl="0" eaLnBrk="1" latinLnBrk="0" hangingPunct="1">
              <a:spcBef>
                <a:spcPct val="20000"/>
              </a:spcBef>
              <a:buFontTx/>
              <a:buNone/>
              <a:defRPr sz="1600" b="1" i="1" kern="1200" baseline="0">
                <a:solidFill>
                  <a:schemeClr val="bg2"/>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Waveguide speckle-based optical reservoir computer can map near-chaotic dynamics</a:t>
            </a:r>
          </a:p>
        </p:txBody>
      </p:sp>
    </p:spTree>
    <p:extLst>
      <p:ext uri="{BB962C8B-B14F-4D97-AF65-F5344CB8AC3E}">
        <p14:creationId xmlns:p14="http://schemas.microsoft.com/office/powerpoint/2010/main" val="1235036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A4955-EA7C-40B3-B294-48CC8C8810B4}"/>
              </a:ext>
            </a:extLst>
          </p:cNvPr>
          <p:cNvSpPr>
            <a:spLocks noGrp="1"/>
          </p:cNvSpPr>
          <p:nvPr>
            <p:ph type="title"/>
          </p:nvPr>
        </p:nvSpPr>
        <p:spPr/>
        <p:txBody>
          <a:bodyPr/>
          <a:lstStyle/>
          <a:p>
            <a:r>
              <a:rPr lang="en-US" dirty="0"/>
              <a:t>What is speckle?</a:t>
            </a:r>
          </a:p>
        </p:txBody>
      </p:sp>
      <p:sp>
        <p:nvSpPr>
          <p:cNvPr id="12" name="TextBox 11">
            <a:extLst>
              <a:ext uri="{FF2B5EF4-FFF2-40B4-BE49-F238E27FC236}">
                <a16:creationId xmlns:a16="http://schemas.microsoft.com/office/drawing/2014/main" id="{8A2FC906-42BA-4B0C-87E9-61C8EA235C63}"/>
              </a:ext>
            </a:extLst>
          </p:cNvPr>
          <p:cNvSpPr txBox="1"/>
          <p:nvPr/>
        </p:nvSpPr>
        <p:spPr>
          <a:xfrm>
            <a:off x="334970" y="1019411"/>
            <a:ext cx="8527019"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Pattern of light on a surface produced by mutual interference of wave fronts</a:t>
            </a:r>
          </a:p>
          <a:p>
            <a:pPr marL="285750" indent="-285750">
              <a:buFont typeface="Arial" panose="020B0604020202020204" pitchFamily="34" charset="0"/>
              <a:buChar char="•"/>
            </a:pPr>
            <a:r>
              <a:rPr lang="en-US" sz="1600" dirty="0"/>
              <a:t>Typically occur in diffuse reflection of monochromatic light (like laser light)</a:t>
            </a:r>
          </a:p>
          <a:p>
            <a:pPr marL="285750" indent="-285750">
              <a:buFont typeface="Arial" panose="020B0604020202020204" pitchFamily="34" charset="0"/>
              <a:buChar char="•"/>
            </a:pPr>
            <a:r>
              <a:rPr lang="en-US" sz="1600" dirty="0"/>
              <a:t>Results because different phases and amplitudes add to give a resultant, random pattern of light </a:t>
            </a:r>
          </a:p>
        </p:txBody>
      </p:sp>
      <p:sp>
        <p:nvSpPr>
          <p:cNvPr id="8" name="AutoShape 2" descr="https://upload.wikimedia.org/wikipedia/commons/thumb/b/bf/Laser_speckle.jpg/350px-Laser_speckle.jpg">
            <a:extLst>
              <a:ext uri="{FF2B5EF4-FFF2-40B4-BE49-F238E27FC236}">
                <a16:creationId xmlns:a16="http://schemas.microsoft.com/office/drawing/2014/main" id="{9E073EFD-E918-491C-9641-D9833E3B4C9C}"/>
              </a:ext>
            </a:extLst>
          </p:cNvPr>
          <p:cNvSpPr>
            <a:spLocks noChangeAspect="1" noChangeArrowheads="1"/>
          </p:cNvSpPr>
          <p:nvPr/>
        </p:nvSpPr>
        <p:spPr bwMode="auto">
          <a:xfrm>
            <a:off x="2905125" y="1762125"/>
            <a:ext cx="3333750" cy="3333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https://upload.wikimedia.org/wikipedia/commons/thumb/b/bf/Laser_speckle.jpg/800px-Laser_speckle.jpg">
            <a:extLst>
              <a:ext uri="{FF2B5EF4-FFF2-40B4-BE49-F238E27FC236}">
                <a16:creationId xmlns:a16="http://schemas.microsoft.com/office/drawing/2014/main" id="{977CB806-1D4A-4D98-8A4C-9386EBD7404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53E43763-2DD1-4062-AA85-28561FFAE7A8}"/>
              </a:ext>
            </a:extLst>
          </p:cNvPr>
          <p:cNvPicPr>
            <a:picLocks noChangeAspect="1"/>
          </p:cNvPicPr>
          <p:nvPr/>
        </p:nvPicPr>
        <p:blipFill>
          <a:blip r:embed="rId2"/>
          <a:stretch>
            <a:fillRect/>
          </a:stretch>
        </p:blipFill>
        <p:spPr>
          <a:xfrm>
            <a:off x="2774997" y="2301355"/>
            <a:ext cx="3898806" cy="3898806"/>
          </a:xfrm>
          <a:prstGeom prst="rect">
            <a:avLst/>
          </a:prstGeom>
        </p:spPr>
      </p:pic>
    </p:spTree>
    <p:extLst>
      <p:ext uri="{BB962C8B-B14F-4D97-AF65-F5344CB8AC3E}">
        <p14:creationId xmlns:p14="http://schemas.microsoft.com/office/powerpoint/2010/main" val="4053883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C812C1-E5A1-4984-900E-73340FDCB052}"/>
              </a:ext>
            </a:extLst>
          </p:cNvPr>
          <p:cNvPicPr>
            <a:picLocks noChangeAspect="1"/>
          </p:cNvPicPr>
          <p:nvPr/>
        </p:nvPicPr>
        <p:blipFill>
          <a:blip r:embed="rId3"/>
          <a:stretch>
            <a:fillRect/>
          </a:stretch>
        </p:blipFill>
        <p:spPr>
          <a:xfrm>
            <a:off x="2402924" y="3368497"/>
            <a:ext cx="4980641" cy="2684722"/>
          </a:xfrm>
          <a:prstGeom prst="rect">
            <a:avLst/>
          </a:prstGeom>
        </p:spPr>
      </p:pic>
      <p:sp>
        <p:nvSpPr>
          <p:cNvPr id="4" name="Title 3"/>
          <p:cNvSpPr>
            <a:spLocks noGrp="1"/>
          </p:cNvSpPr>
          <p:nvPr>
            <p:ph type="title"/>
          </p:nvPr>
        </p:nvSpPr>
        <p:spPr/>
        <p:txBody>
          <a:bodyPr/>
          <a:lstStyle/>
          <a:p>
            <a:r>
              <a:rPr lang="en-US" dirty="0"/>
              <a:t>Overview</a:t>
            </a:r>
          </a:p>
        </p:txBody>
      </p:sp>
      <p:sp>
        <p:nvSpPr>
          <p:cNvPr id="5" name="Text Placeholder 4"/>
          <p:cNvSpPr>
            <a:spLocks noGrp="1"/>
          </p:cNvSpPr>
          <p:nvPr>
            <p:ph type="body" sz="quarter" idx="16"/>
          </p:nvPr>
        </p:nvSpPr>
        <p:spPr/>
        <p:txBody>
          <a:bodyPr/>
          <a:lstStyle/>
          <a:p>
            <a:r>
              <a:rPr lang="en-US" dirty="0">
                <a:solidFill>
                  <a:srgbClr val="7F7F7F"/>
                </a:solidFill>
              </a:rPr>
              <a:t>What’s coming?</a:t>
            </a:r>
          </a:p>
          <a:p>
            <a:endParaRPr lang="en-US" dirty="0">
              <a:solidFill>
                <a:srgbClr val="7F7F7F"/>
              </a:solidFill>
            </a:endParaRPr>
          </a:p>
        </p:txBody>
      </p:sp>
      <p:sp>
        <p:nvSpPr>
          <p:cNvPr id="10" name="TextBox 9">
            <a:extLst>
              <a:ext uri="{FF2B5EF4-FFF2-40B4-BE49-F238E27FC236}">
                <a16:creationId xmlns:a16="http://schemas.microsoft.com/office/drawing/2014/main" id="{AF37D539-CFA1-4E98-B196-E0AFEC633F3B}"/>
              </a:ext>
            </a:extLst>
          </p:cNvPr>
          <p:cNvSpPr txBox="1"/>
          <p:nvPr/>
        </p:nvSpPr>
        <p:spPr>
          <a:xfrm>
            <a:off x="571842" y="1058447"/>
            <a:ext cx="8963554" cy="2585323"/>
          </a:xfrm>
          <a:prstGeom prst="rect">
            <a:avLst/>
          </a:prstGeom>
          <a:noFill/>
        </p:spPr>
        <p:txBody>
          <a:bodyPr wrap="square" rtlCol="0">
            <a:spAutoFit/>
          </a:bodyPr>
          <a:lstStyle/>
          <a:p>
            <a:pPr marL="285750" indent="-285750">
              <a:buFont typeface="Arial" panose="020B0604020202020204" pitchFamily="34" charset="0"/>
              <a:buChar char="•"/>
              <a:tabLst>
                <a:tab pos="342900" algn="l"/>
              </a:tabLst>
            </a:pPr>
            <a:r>
              <a:rPr lang="en-US" dirty="0"/>
              <a:t>Background of neural networks</a:t>
            </a:r>
          </a:p>
          <a:p>
            <a:pPr marL="285750" indent="-285750">
              <a:buFont typeface="Arial" panose="020B0604020202020204" pitchFamily="34" charset="0"/>
              <a:buChar char="•"/>
              <a:tabLst>
                <a:tab pos="342900" algn="l"/>
              </a:tabLst>
            </a:pPr>
            <a:r>
              <a:rPr lang="en-US" dirty="0"/>
              <a:t>Echo state networks &amp; Reservoir Computing</a:t>
            </a:r>
          </a:p>
          <a:p>
            <a:pPr marL="285750" indent="-285750">
              <a:buFont typeface="Arial" panose="020B0604020202020204" pitchFamily="34" charset="0"/>
              <a:buChar char="•"/>
              <a:tabLst>
                <a:tab pos="342900" algn="l"/>
              </a:tabLst>
            </a:pPr>
            <a:r>
              <a:rPr lang="en-US" dirty="0"/>
              <a:t>“Running” an echo state network</a:t>
            </a:r>
          </a:p>
          <a:p>
            <a:pPr marL="285750" indent="-285750">
              <a:buFont typeface="Arial" panose="020B0604020202020204" pitchFamily="34" charset="0"/>
              <a:buChar char="•"/>
              <a:tabLst>
                <a:tab pos="342900" algn="l"/>
              </a:tabLst>
            </a:pPr>
            <a:r>
              <a:rPr lang="en-US" dirty="0"/>
              <a:t>Optical implementation of an echo state network</a:t>
            </a:r>
          </a:p>
          <a:p>
            <a:pPr marL="285750" indent="-285750">
              <a:buFont typeface="Arial" panose="020B0604020202020204" pitchFamily="34" charset="0"/>
              <a:buChar char="•"/>
              <a:tabLst>
                <a:tab pos="342900" algn="l"/>
              </a:tabLst>
            </a:pPr>
            <a:r>
              <a:rPr lang="en-US" dirty="0"/>
              <a:t>Day-to-day work</a:t>
            </a:r>
          </a:p>
          <a:p>
            <a:pPr marL="285750" indent="-285750">
              <a:buFont typeface="Arial" panose="020B0604020202020204" pitchFamily="34" charset="0"/>
              <a:buChar char="•"/>
              <a:tabLst>
                <a:tab pos="342900" algn="l"/>
              </a:tabLst>
            </a:pPr>
            <a:r>
              <a:rPr lang="en-US" dirty="0"/>
              <a:t>Japanese Language Optical ESN Case Study</a:t>
            </a:r>
          </a:p>
          <a:p>
            <a:pPr marL="285750" indent="-285750">
              <a:buFont typeface="Arial" panose="020B0604020202020204" pitchFamily="34" charset="0"/>
              <a:buChar char="•"/>
              <a:tabLst>
                <a:tab pos="342900" algn="l"/>
              </a:tabLst>
            </a:pPr>
            <a:r>
              <a:rPr lang="en-US" dirty="0"/>
              <a:t>Results and Analysis</a:t>
            </a:r>
          </a:p>
          <a:p>
            <a:pPr marL="285750" indent="-285750">
              <a:buFont typeface="Arial" panose="020B0604020202020204" pitchFamily="34" charset="0"/>
              <a:buChar char="•"/>
              <a:tabLst>
                <a:tab pos="342900" algn="l"/>
              </a:tabLst>
            </a:pPr>
            <a:r>
              <a:rPr lang="en-US" dirty="0"/>
              <a:t>What else is there to do?</a:t>
            </a:r>
          </a:p>
          <a:p>
            <a:pPr marL="285750" indent="-285750">
              <a:buFont typeface="Arial" panose="020B0604020202020204" pitchFamily="34" charset="0"/>
              <a:buChar char="•"/>
              <a:tabLst>
                <a:tab pos="342900" algn="l"/>
              </a:tabLst>
            </a:pPr>
            <a:endParaRPr lang="en-US" dirty="0"/>
          </a:p>
        </p:txBody>
      </p:sp>
      <p:sp>
        <p:nvSpPr>
          <p:cNvPr id="14" name="TextBox 13">
            <a:extLst>
              <a:ext uri="{FF2B5EF4-FFF2-40B4-BE49-F238E27FC236}">
                <a16:creationId xmlns:a16="http://schemas.microsoft.com/office/drawing/2014/main" id="{4E756D27-5664-4467-BFC0-9115BDDCDDE7}"/>
              </a:ext>
            </a:extLst>
          </p:cNvPr>
          <p:cNvSpPr txBox="1"/>
          <p:nvPr/>
        </p:nvSpPr>
        <p:spPr>
          <a:xfrm>
            <a:off x="7486117" y="6627892"/>
            <a:ext cx="1991170" cy="246221"/>
          </a:xfrm>
          <a:prstGeom prst="rect">
            <a:avLst/>
          </a:prstGeom>
          <a:noFill/>
        </p:spPr>
        <p:txBody>
          <a:bodyPr wrap="square" rtlCol="0">
            <a:spAutoFit/>
          </a:bodyPr>
          <a:lstStyle/>
          <a:p>
            <a:r>
              <a:rPr lang="en-US" sz="1000" i="1" dirty="0"/>
              <a:t>Figure: </a:t>
            </a:r>
            <a:r>
              <a:rPr lang="en-US" sz="1000" i="1" dirty="0" err="1"/>
              <a:t>Melidis</a:t>
            </a:r>
            <a:r>
              <a:rPr lang="en-US" sz="1000" i="1" dirty="0"/>
              <a:t> et al., 2019</a:t>
            </a:r>
          </a:p>
        </p:txBody>
      </p:sp>
      <p:sp>
        <p:nvSpPr>
          <p:cNvPr id="15" name="Text Placeholder 5">
            <a:extLst>
              <a:ext uri="{FF2B5EF4-FFF2-40B4-BE49-F238E27FC236}">
                <a16:creationId xmlns:a16="http://schemas.microsoft.com/office/drawing/2014/main" id="{E0ED740D-97A1-48C6-9C98-DA1FD1D74F1B}"/>
              </a:ext>
            </a:extLst>
          </p:cNvPr>
          <p:cNvSpPr>
            <a:spLocks noGrp="1"/>
          </p:cNvSpPr>
          <p:nvPr>
            <p:ph type="body" sz="quarter" idx="17"/>
          </p:nvPr>
        </p:nvSpPr>
        <p:spPr>
          <a:xfrm>
            <a:off x="228601" y="6149817"/>
            <a:ext cx="8476059" cy="452437"/>
          </a:xfrm>
        </p:spPr>
        <p:txBody>
          <a:bodyPr/>
          <a:lstStyle/>
          <a:p>
            <a:r>
              <a:rPr lang="en-US" dirty="0"/>
              <a:t>TAKEAWAY: </a:t>
            </a:r>
            <a:r>
              <a:rPr lang="en-US" b="0" dirty="0"/>
              <a:t>Story of my summer exploring echo state networks and optical computing.</a:t>
            </a:r>
            <a:endParaRPr lang="en-US" b="0" dirty="0">
              <a:solidFill>
                <a:srgbClr val="7F7F7F"/>
              </a:solidFill>
            </a:endParaRPr>
          </a:p>
        </p:txBody>
      </p:sp>
      <p:sp>
        <p:nvSpPr>
          <p:cNvPr id="2" name="AutoShape 2" descr="Image result for echo state network">
            <a:extLst>
              <a:ext uri="{FF2B5EF4-FFF2-40B4-BE49-F238E27FC236}">
                <a16:creationId xmlns:a16="http://schemas.microsoft.com/office/drawing/2014/main" id="{9BBCB5E1-1909-496F-ADCD-C0C07B2FF8DA}"/>
              </a:ext>
            </a:extLst>
          </p:cNvPr>
          <p:cNvSpPr>
            <a:spLocks noChangeAspect="1" noChangeArrowheads="1"/>
          </p:cNvSpPr>
          <p:nvPr/>
        </p:nvSpPr>
        <p:spPr bwMode="auto">
          <a:xfrm>
            <a:off x="2428875" y="2271713"/>
            <a:ext cx="4286250" cy="2314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1104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Formulation of Echo State Networks</a:t>
            </a:r>
          </a:p>
        </p:txBody>
      </p:sp>
      <p:sp>
        <p:nvSpPr>
          <p:cNvPr id="3" name="Text Placeholder 2"/>
          <p:cNvSpPr>
            <a:spLocks noGrp="1"/>
          </p:cNvSpPr>
          <p:nvPr>
            <p:ph type="body" sz="quarter" idx="13"/>
          </p:nvPr>
        </p:nvSpPr>
        <p:spPr/>
        <p:txBody>
          <a:bodyPr/>
          <a:lstStyle/>
          <a:p>
            <a:endParaRPr lang="en-US" dirty="0"/>
          </a:p>
        </p:txBody>
      </p:sp>
      <p:sp>
        <p:nvSpPr>
          <p:cNvPr id="24" name="Content Placeholder 3"/>
          <p:cNvSpPr txBox="1">
            <a:spLocks/>
          </p:cNvSpPr>
          <p:nvPr/>
        </p:nvSpPr>
        <p:spPr>
          <a:xfrm>
            <a:off x="96877" y="802346"/>
            <a:ext cx="8453761" cy="4892334"/>
          </a:xfrm>
          <a:prstGeom prst="rect">
            <a:avLst/>
          </a:prstGeom>
        </p:spPr>
        <p:txBody>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b="1" dirty="0">
                <a:latin typeface="Times" pitchFamily="2" charset="0"/>
              </a:rPr>
              <a:t>x</a:t>
            </a:r>
            <a:r>
              <a:rPr lang="en-US" dirty="0">
                <a:latin typeface="Times" pitchFamily="2" charset="0"/>
              </a:rPr>
              <a:t>(</a:t>
            </a:r>
            <a:r>
              <a:rPr lang="en-US" i="1" dirty="0">
                <a:latin typeface="Times" pitchFamily="2" charset="0"/>
              </a:rPr>
              <a:t>t</a:t>
            </a:r>
            <a:r>
              <a:rPr lang="en-US" dirty="0">
                <a:latin typeface="Times" pitchFamily="2" charset="0"/>
              </a:rPr>
              <a:t>+1) = </a:t>
            </a:r>
            <a:r>
              <a:rPr lang="en-US" dirty="0">
                <a:latin typeface="Symbol" pitchFamily="2" charset="2"/>
              </a:rPr>
              <a:t>a</a:t>
            </a:r>
            <a:r>
              <a:rPr lang="en-US" dirty="0">
                <a:latin typeface="Times" pitchFamily="2" charset="0"/>
              </a:rPr>
              <a:t> </a:t>
            </a:r>
            <a:r>
              <a:rPr lang="en-US" i="1" dirty="0">
                <a:latin typeface="Times" pitchFamily="2" charset="0"/>
              </a:rPr>
              <a:t>f </a:t>
            </a:r>
            <a:r>
              <a:rPr lang="en-US" dirty="0">
                <a:latin typeface="Times" pitchFamily="2" charset="0"/>
              </a:rPr>
              <a:t>[ </a:t>
            </a:r>
            <a:r>
              <a:rPr lang="en-US" b="1" dirty="0">
                <a:latin typeface="Times" pitchFamily="2" charset="0"/>
              </a:rPr>
              <a:t>W</a:t>
            </a:r>
            <a:r>
              <a:rPr lang="en-US" dirty="0">
                <a:latin typeface="Times" pitchFamily="2" charset="0"/>
              </a:rPr>
              <a:t> </a:t>
            </a:r>
            <a:r>
              <a:rPr lang="en-US" b="1" dirty="0">
                <a:latin typeface="Times" pitchFamily="2" charset="0"/>
              </a:rPr>
              <a:t>x</a:t>
            </a:r>
            <a:r>
              <a:rPr lang="en-US" dirty="0">
                <a:latin typeface="Times" pitchFamily="2" charset="0"/>
              </a:rPr>
              <a:t>(</a:t>
            </a:r>
            <a:r>
              <a:rPr lang="en-US" i="1" dirty="0">
                <a:latin typeface="Times" pitchFamily="2" charset="0"/>
              </a:rPr>
              <a:t>t</a:t>
            </a:r>
            <a:r>
              <a:rPr lang="en-US" dirty="0">
                <a:latin typeface="Times" pitchFamily="2" charset="0"/>
              </a:rPr>
              <a:t>) + </a:t>
            </a:r>
            <a:r>
              <a:rPr lang="en-US" b="1" i="1" dirty="0">
                <a:latin typeface="Times" pitchFamily="2" charset="0"/>
              </a:rPr>
              <a:t>v</a:t>
            </a:r>
            <a:r>
              <a:rPr lang="en-US" dirty="0">
                <a:latin typeface="Times" pitchFamily="2" charset="0"/>
              </a:rPr>
              <a:t> </a:t>
            </a:r>
            <a:r>
              <a:rPr lang="en-US" i="1" dirty="0" err="1">
                <a:latin typeface="Times" pitchFamily="2" charset="0"/>
              </a:rPr>
              <a:t>u</a:t>
            </a:r>
            <a:r>
              <a:rPr lang="en-US" i="1" baseline="-25000" dirty="0" err="1">
                <a:latin typeface="Times" pitchFamily="2" charset="0"/>
              </a:rPr>
              <a:t>i</a:t>
            </a:r>
            <a:r>
              <a:rPr lang="en-US" dirty="0">
                <a:latin typeface="Times" pitchFamily="2" charset="0"/>
              </a:rPr>
              <a:t>(</a:t>
            </a:r>
            <a:r>
              <a:rPr lang="en-US" i="1" dirty="0">
                <a:latin typeface="Times" pitchFamily="2" charset="0"/>
              </a:rPr>
              <a:t>t</a:t>
            </a:r>
            <a:r>
              <a:rPr lang="en-US" dirty="0">
                <a:latin typeface="Times" pitchFamily="2" charset="0"/>
              </a:rPr>
              <a:t>)] + (1 – </a:t>
            </a:r>
            <a:r>
              <a:rPr lang="en-US" dirty="0">
                <a:latin typeface="Symbol" pitchFamily="2" charset="2"/>
              </a:rPr>
              <a:t>a</a:t>
            </a:r>
            <a:r>
              <a:rPr lang="en-US" dirty="0">
                <a:latin typeface="Times" pitchFamily="2" charset="0"/>
              </a:rPr>
              <a:t>) </a:t>
            </a:r>
            <a:r>
              <a:rPr lang="en-US" b="1" dirty="0">
                <a:latin typeface="Times" pitchFamily="2" charset="0"/>
              </a:rPr>
              <a:t>x</a:t>
            </a:r>
            <a:r>
              <a:rPr lang="en-US" dirty="0">
                <a:latin typeface="Times" pitchFamily="2" charset="0"/>
              </a:rPr>
              <a:t>(</a:t>
            </a:r>
            <a:r>
              <a:rPr lang="en-US" i="1" dirty="0">
                <a:latin typeface="Times" pitchFamily="2" charset="0"/>
              </a:rPr>
              <a:t>t</a:t>
            </a:r>
            <a:r>
              <a:rPr lang="en-US" dirty="0">
                <a:latin typeface="Times" pitchFamily="2" charset="0"/>
              </a:rPr>
              <a:t>) </a:t>
            </a:r>
          </a:p>
          <a:p>
            <a:pPr marL="0" indent="0" algn="ctr">
              <a:buNone/>
            </a:pPr>
            <a:r>
              <a:rPr lang="en-US" i="1" dirty="0">
                <a:latin typeface="Times" pitchFamily="2" charset="0"/>
              </a:rPr>
              <a:t>y</a:t>
            </a:r>
            <a:r>
              <a:rPr lang="en-US" dirty="0">
                <a:latin typeface="Times" pitchFamily="2" charset="0"/>
              </a:rPr>
              <a:t>(</a:t>
            </a:r>
            <a:r>
              <a:rPr lang="en-US" i="1" dirty="0">
                <a:latin typeface="Times" pitchFamily="2" charset="0"/>
              </a:rPr>
              <a:t>t</a:t>
            </a:r>
            <a:r>
              <a:rPr lang="en-US" dirty="0">
                <a:latin typeface="Times" pitchFamily="2" charset="0"/>
              </a:rPr>
              <a:t>) = </a:t>
            </a:r>
            <a:r>
              <a:rPr lang="en-US" b="1" dirty="0" err="1">
                <a:latin typeface="Times" pitchFamily="2" charset="0"/>
              </a:rPr>
              <a:t>W</a:t>
            </a:r>
            <a:r>
              <a:rPr lang="en-US" baseline="30000" dirty="0" err="1">
                <a:latin typeface="Times" pitchFamily="2" charset="0"/>
              </a:rPr>
              <a:t>out</a:t>
            </a:r>
            <a:r>
              <a:rPr lang="en-US" b="1" dirty="0" err="1">
                <a:latin typeface="Times" pitchFamily="2" charset="0"/>
              </a:rPr>
              <a:t>x</a:t>
            </a:r>
            <a:r>
              <a:rPr lang="en-US" dirty="0">
                <a:latin typeface="Times" pitchFamily="2" charset="0"/>
              </a:rPr>
              <a:t>(</a:t>
            </a:r>
            <a:r>
              <a:rPr lang="en-US" i="1" dirty="0">
                <a:latin typeface="Times" pitchFamily="2" charset="0"/>
              </a:rPr>
              <a:t>t</a:t>
            </a:r>
            <a:r>
              <a:rPr lang="en-US" dirty="0">
                <a:latin typeface="Times" pitchFamily="2" charset="0"/>
              </a:rPr>
              <a:t>) </a:t>
            </a:r>
          </a:p>
          <a:p>
            <a:r>
              <a:rPr lang="en-US" b="1" dirty="0">
                <a:latin typeface="Times" pitchFamily="2" charset="0"/>
              </a:rPr>
              <a:t>x</a:t>
            </a:r>
            <a:r>
              <a:rPr lang="en-US" dirty="0">
                <a:latin typeface="Times" pitchFamily="2" charset="0"/>
              </a:rPr>
              <a:t>(</a:t>
            </a:r>
            <a:r>
              <a:rPr lang="en-US" i="1" dirty="0">
                <a:latin typeface="Times" pitchFamily="2" charset="0"/>
              </a:rPr>
              <a:t>t</a:t>
            </a:r>
            <a:r>
              <a:rPr lang="en-US" dirty="0">
                <a:latin typeface="Times" pitchFamily="2" charset="0"/>
              </a:rPr>
              <a:t>)</a:t>
            </a:r>
            <a:r>
              <a:rPr lang="en-US" dirty="0"/>
              <a:t> are the values of the neurons at time </a:t>
            </a:r>
            <a:r>
              <a:rPr lang="en-US" i="1" dirty="0">
                <a:latin typeface="Times" pitchFamily="2" charset="0"/>
              </a:rPr>
              <a:t>t</a:t>
            </a:r>
            <a:r>
              <a:rPr lang="en-US" dirty="0"/>
              <a:t> </a:t>
            </a:r>
          </a:p>
          <a:p>
            <a:r>
              <a:rPr lang="en-US" dirty="0">
                <a:latin typeface="Symbol" pitchFamily="2" charset="2"/>
              </a:rPr>
              <a:t>a</a:t>
            </a:r>
            <a:r>
              <a:rPr lang="en-US" dirty="0"/>
              <a:t> is the “leaking rate” </a:t>
            </a:r>
          </a:p>
          <a:p>
            <a:r>
              <a:rPr lang="en-US" i="1" dirty="0">
                <a:latin typeface="Times" pitchFamily="2" charset="0"/>
              </a:rPr>
              <a:t>f</a:t>
            </a:r>
            <a:r>
              <a:rPr lang="en-US" dirty="0"/>
              <a:t> is the nonlinear sigmoidal function (e.g. tanh(x), sigmoid)</a:t>
            </a:r>
          </a:p>
          <a:p>
            <a:r>
              <a:rPr lang="en-US" b="1" dirty="0">
                <a:latin typeface="Times" pitchFamily="2" charset="0"/>
              </a:rPr>
              <a:t>W</a:t>
            </a:r>
            <a:r>
              <a:rPr lang="en-US" dirty="0"/>
              <a:t> and </a:t>
            </a:r>
            <a:r>
              <a:rPr lang="en-US" b="1" i="1" dirty="0">
                <a:latin typeface="Times" pitchFamily="2" charset="0"/>
              </a:rPr>
              <a:t>v</a:t>
            </a:r>
            <a:r>
              <a:rPr lang="en-US" dirty="0"/>
              <a:t> are the random weight matrices from speckle </a:t>
            </a:r>
          </a:p>
          <a:p>
            <a:r>
              <a:rPr lang="en-US" i="1" dirty="0" err="1">
                <a:latin typeface="Times" pitchFamily="2" charset="0"/>
              </a:rPr>
              <a:t>u</a:t>
            </a:r>
            <a:r>
              <a:rPr lang="en-US" i="1" baseline="-25000" dirty="0" err="1">
                <a:latin typeface="Times" pitchFamily="2" charset="0"/>
              </a:rPr>
              <a:t>i</a:t>
            </a:r>
            <a:r>
              <a:rPr lang="en-US" dirty="0">
                <a:latin typeface="Times" pitchFamily="2" charset="0"/>
              </a:rPr>
              <a:t>(</a:t>
            </a:r>
            <a:r>
              <a:rPr lang="en-US" i="1" dirty="0">
                <a:latin typeface="Times" pitchFamily="2" charset="0"/>
              </a:rPr>
              <a:t>t</a:t>
            </a:r>
            <a:r>
              <a:rPr lang="en-US" dirty="0">
                <a:latin typeface="Times" pitchFamily="2" charset="0"/>
              </a:rPr>
              <a:t>)</a:t>
            </a:r>
            <a:r>
              <a:rPr lang="en-US" dirty="0"/>
              <a:t> are the input signals</a:t>
            </a:r>
          </a:p>
          <a:p>
            <a:r>
              <a:rPr lang="en-US" i="1" dirty="0">
                <a:latin typeface="Times" pitchFamily="2" charset="0"/>
              </a:rPr>
              <a:t>y</a:t>
            </a:r>
            <a:r>
              <a:rPr lang="en-US" dirty="0">
                <a:latin typeface="Times" pitchFamily="2" charset="0"/>
              </a:rPr>
              <a:t>(</a:t>
            </a:r>
            <a:r>
              <a:rPr lang="en-US" i="1" dirty="0">
                <a:latin typeface="Times" pitchFamily="2" charset="0"/>
              </a:rPr>
              <a:t>t</a:t>
            </a:r>
            <a:r>
              <a:rPr lang="en-US" dirty="0">
                <a:latin typeface="Times" pitchFamily="2" charset="0"/>
              </a:rPr>
              <a:t>)</a:t>
            </a:r>
            <a:r>
              <a:rPr lang="en-US" dirty="0"/>
              <a:t> is the output signal </a:t>
            </a:r>
          </a:p>
          <a:p>
            <a:r>
              <a:rPr lang="en-US" b="1" dirty="0" err="1">
                <a:latin typeface="Times" pitchFamily="2" charset="0"/>
              </a:rPr>
              <a:t>W</a:t>
            </a:r>
            <a:r>
              <a:rPr lang="en-US" baseline="-25000" dirty="0" err="1">
                <a:latin typeface="Times" pitchFamily="2" charset="0"/>
              </a:rPr>
              <a:t>out</a:t>
            </a:r>
            <a:r>
              <a:rPr lang="en-US" dirty="0"/>
              <a:t> is the vector of output weights</a:t>
            </a:r>
          </a:p>
          <a:p>
            <a:r>
              <a:rPr lang="en-US" dirty="0" err="1">
                <a:latin typeface="Times" pitchFamily="2" charset="0"/>
              </a:rPr>
              <a:t>X</a:t>
            </a:r>
            <a:r>
              <a:rPr lang="en-US" baseline="-25000" dirty="0" err="1">
                <a:latin typeface="Times" pitchFamily="2" charset="0"/>
              </a:rPr>
              <a:t>training</a:t>
            </a:r>
            <a:r>
              <a:rPr lang="en-US" dirty="0">
                <a:latin typeface="Times" pitchFamily="2" charset="0"/>
                <a:sym typeface="Symbol" panose="05050102010706020507" pitchFamily="18" charset="2"/>
              </a:rPr>
              <a:t> = {</a:t>
            </a:r>
            <a:r>
              <a:rPr lang="en-US" b="1" dirty="0">
                <a:latin typeface="Times" pitchFamily="2" charset="0"/>
                <a:sym typeface="Symbol" panose="05050102010706020507" pitchFamily="18" charset="2"/>
              </a:rPr>
              <a:t>x</a:t>
            </a:r>
            <a:r>
              <a:rPr lang="en-US" dirty="0">
                <a:latin typeface="Times" pitchFamily="2" charset="0"/>
                <a:sym typeface="Symbol" panose="05050102010706020507" pitchFamily="18" charset="2"/>
              </a:rPr>
              <a:t>(0), </a:t>
            </a:r>
            <a:r>
              <a:rPr lang="en-US" b="1" dirty="0">
                <a:latin typeface="Times" pitchFamily="2" charset="0"/>
                <a:sym typeface="Symbol" panose="05050102010706020507" pitchFamily="18" charset="2"/>
              </a:rPr>
              <a:t>x</a:t>
            </a:r>
            <a:r>
              <a:rPr lang="en-US" dirty="0">
                <a:latin typeface="Times" pitchFamily="2" charset="0"/>
                <a:sym typeface="Symbol" panose="05050102010706020507" pitchFamily="18" charset="2"/>
              </a:rPr>
              <a:t>(1),…, </a:t>
            </a:r>
            <a:r>
              <a:rPr lang="en-US" b="1" dirty="0">
                <a:latin typeface="Times" pitchFamily="2" charset="0"/>
                <a:sym typeface="Symbol" panose="05050102010706020507" pitchFamily="18" charset="2"/>
              </a:rPr>
              <a:t>x</a:t>
            </a:r>
            <a:r>
              <a:rPr lang="en-US" dirty="0">
                <a:latin typeface="Times" pitchFamily="2" charset="0"/>
                <a:sym typeface="Symbol" panose="05050102010706020507" pitchFamily="18" charset="2"/>
              </a:rPr>
              <a:t>(</a:t>
            </a:r>
            <a:r>
              <a:rPr lang="en-US" i="1" dirty="0" err="1">
                <a:latin typeface="Times" pitchFamily="2" charset="0"/>
                <a:sym typeface="Symbol" panose="05050102010706020507" pitchFamily="18" charset="2"/>
              </a:rPr>
              <a:t>n</a:t>
            </a:r>
            <a:r>
              <a:rPr lang="en-US" baseline="-25000" dirty="0" err="1">
                <a:latin typeface="Times" pitchFamily="2" charset="0"/>
                <a:sym typeface="Symbol" panose="05050102010706020507" pitchFamily="18" charset="2"/>
              </a:rPr>
              <a:t>training</a:t>
            </a:r>
            <a:r>
              <a:rPr lang="en-US" dirty="0">
                <a:latin typeface="Times" pitchFamily="2" charset="0"/>
                <a:sym typeface="Symbol" panose="05050102010706020507" pitchFamily="18" charset="2"/>
              </a:rPr>
              <a:t>)}</a:t>
            </a:r>
          </a:p>
          <a:p>
            <a:r>
              <a:rPr lang="en-US" b="1" dirty="0" err="1">
                <a:latin typeface="Times" pitchFamily="2" charset="0"/>
              </a:rPr>
              <a:t>W</a:t>
            </a:r>
            <a:r>
              <a:rPr lang="en-US" baseline="-25000" dirty="0" err="1">
                <a:latin typeface="Times" pitchFamily="2" charset="0"/>
              </a:rPr>
              <a:t>out</a:t>
            </a:r>
            <a:r>
              <a:rPr lang="en-US" baseline="-25000" dirty="0">
                <a:latin typeface="Times" pitchFamily="2" charset="0"/>
              </a:rPr>
              <a:t> </a:t>
            </a:r>
            <a:r>
              <a:rPr lang="en-US" dirty="0">
                <a:latin typeface="Times" pitchFamily="2" charset="0"/>
              </a:rPr>
              <a:t>= (</a:t>
            </a:r>
            <a:r>
              <a:rPr lang="en-US" dirty="0" err="1">
                <a:latin typeface="Times" pitchFamily="2" charset="0"/>
              </a:rPr>
              <a:t>X</a:t>
            </a:r>
            <a:r>
              <a:rPr lang="en-US" baseline="-25000" dirty="0" err="1">
                <a:latin typeface="Times" pitchFamily="2" charset="0"/>
              </a:rPr>
              <a:t>training</a:t>
            </a:r>
            <a:r>
              <a:rPr lang="en-US" dirty="0">
                <a:latin typeface="Times" pitchFamily="2" charset="0"/>
              </a:rPr>
              <a:t>)</a:t>
            </a:r>
            <a:r>
              <a:rPr lang="en-US" baseline="30000" dirty="0" err="1">
                <a:latin typeface="Times" pitchFamily="2" charset="0"/>
              </a:rPr>
              <a:t>PseudoInverse</a:t>
            </a:r>
            <a:r>
              <a:rPr lang="en-US" baseline="30000" dirty="0">
                <a:latin typeface="Times" pitchFamily="2" charset="0"/>
              </a:rPr>
              <a:t> </a:t>
            </a:r>
            <a:r>
              <a:rPr lang="en-US" dirty="0" err="1">
                <a:latin typeface="Times" pitchFamily="2" charset="0"/>
              </a:rPr>
              <a:t>Y</a:t>
            </a:r>
            <a:r>
              <a:rPr lang="en-US" baseline="-25000" dirty="0" err="1">
                <a:latin typeface="Times" pitchFamily="2" charset="0"/>
              </a:rPr>
              <a:t>training</a:t>
            </a:r>
            <a:endParaRPr lang="en-US" baseline="-25000" dirty="0">
              <a:latin typeface="Times" pitchFamily="2" charset="0"/>
            </a:endParaRPr>
          </a:p>
          <a:p>
            <a:r>
              <a:rPr lang="en-US" dirty="0" err="1">
                <a:latin typeface="Times" pitchFamily="2" charset="0"/>
              </a:rPr>
              <a:t>X</a:t>
            </a:r>
            <a:r>
              <a:rPr lang="en-US" baseline="-25000" dirty="0" err="1">
                <a:latin typeface="Times" pitchFamily="2" charset="0"/>
              </a:rPr>
              <a:t>test</a:t>
            </a:r>
            <a:r>
              <a:rPr lang="en-US" dirty="0">
                <a:latin typeface="Times" pitchFamily="2" charset="0"/>
                <a:sym typeface="Symbol" panose="05050102010706020507" pitchFamily="18" charset="2"/>
              </a:rPr>
              <a:t> = {</a:t>
            </a:r>
            <a:r>
              <a:rPr lang="en-US" b="1" dirty="0">
                <a:latin typeface="Times" pitchFamily="2" charset="0"/>
                <a:sym typeface="Symbol" panose="05050102010706020507" pitchFamily="18" charset="2"/>
              </a:rPr>
              <a:t>x</a:t>
            </a:r>
            <a:r>
              <a:rPr lang="en-US" dirty="0">
                <a:latin typeface="Times" pitchFamily="2" charset="0"/>
                <a:sym typeface="Symbol" panose="05050102010706020507" pitchFamily="18" charset="2"/>
              </a:rPr>
              <a:t>(</a:t>
            </a:r>
            <a:r>
              <a:rPr lang="en-US" i="1" dirty="0">
                <a:latin typeface="Times" pitchFamily="2" charset="0"/>
                <a:sym typeface="Symbol" panose="05050102010706020507" pitchFamily="18" charset="2"/>
              </a:rPr>
              <a:t>n</a:t>
            </a:r>
            <a:r>
              <a:rPr lang="en-US" baseline="-25000" dirty="0">
                <a:latin typeface="Times" pitchFamily="2" charset="0"/>
                <a:sym typeface="Symbol" panose="05050102010706020507" pitchFamily="18" charset="2"/>
              </a:rPr>
              <a:t>training</a:t>
            </a:r>
            <a:r>
              <a:rPr lang="en-US" dirty="0">
                <a:latin typeface="Times" pitchFamily="2" charset="0"/>
                <a:sym typeface="Symbol" panose="05050102010706020507" pitchFamily="18" charset="2"/>
              </a:rPr>
              <a:t>+1),…,x(</a:t>
            </a:r>
            <a:r>
              <a:rPr lang="en-US" i="1" dirty="0" err="1">
                <a:latin typeface="Times" pitchFamily="2" charset="0"/>
                <a:sym typeface="Symbol" panose="05050102010706020507" pitchFamily="18" charset="2"/>
              </a:rPr>
              <a:t>n</a:t>
            </a:r>
            <a:r>
              <a:rPr lang="en-US" baseline="-25000" dirty="0" err="1">
                <a:latin typeface="Times" pitchFamily="2" charset="0"/>
                <a:sym typeface="Symbol" panose="05050102010706020507" pitchFamily="18" charset="2"/>
              </a:rPr>
              <a:t>training</a:t>
            </a:r>
            <a:r>
              <a:rPr lang="en-US" dirty="0">
                <a:latin typeface="Times" pitchFamily="2" charset="0"/>
                <a:sym typeface="Symbol" panose="05050102010706020507" pitchFamily="18" charset="2"/>
              </a:rPr>
              <a:t>+ </a:t>
            </a:r>
            <a:r>
              <a:rPr lang="en-US" i="1" dirty="0" err="1">
                <a:latin typeface="Times" pitchFamily="2" charset="0"/>
                <a:sym typeface="Symbol" panose="05050102010706020507" pitchFamily="18" charset="2"/>
              </a:rPr>
              <a:t>n</a:t>
            </a:r>
            <a:r>
              <a:rPr lang="en-US" baseline="-25000" dirty="0" err="1">
                <a:latin typeface="Times" pitchFamily="2" charset="0"/>
                <a:sym typeface="Symbol" panose="05050102010706020507" pitchFamily="18" charset="2"/>
              </a:rPr>
              <a:t>test</a:t>
            </a:r>
            <a:r>
              <a:rPr lang="en-US" dirty="0">
                <a:latin typeface="Times" pitchFamily="2" charset="0"/>
                <a:sym typeface="Symbol" panose="05050102010706020507" pitchFamily="18" charset="2"/>
              </a:rPr>
              <a:t>)}</a:t>
            </a:r>
            <a:endParaRPr lang="en-US" baseline="-25000" dirty="0">
              <a:latin typeface="Times" pitchFamily="2" charset="0"/>
            </a:endParaRPr>
          </a:p>
          <a:p>
            <a:r>
              <a:rPr lang="en-US" dirty="0" err="1">
                <a:latin typeface="Times" pitchFamily="2" charset="0"/>
              </a:rPr>
              <a:t>Y</a:t>
            </a:r>
            <a:r>
              <a:rPr lang="en-US" baseline="-25000" dirty="0" err="1">
                <a:latin typeface="Times" pitchFamily="2" charset="0"/>
              </a:rPr>
              <a:t>test</a:t>
            </a:r>
            <a:r>
              <a:rPr lang="en-US" baseline="-25000" dirty="0">
                <a:latin typeface="Times" pitchFamily="2" charset="0"/>
              </a:rPr>
              <a:t> </a:t>
            </a:r>
            <a:r>
              <a:rPr lang="en-US" dirty="0">
                <a:latin typeface="Times" pitchFamily="2" charset="0"/>
              </a:rPr>
              <a:t>= </a:t>
            </a:r>
            <a:r>
              <a:rPr lang="en-US" b="1" dirty="0" err="1">
                <a:latin typeface="Times" pitchFamily="2" charset="0"/>
              </a:rPr>
              <a:t>W</a:t>
            </a:r>
            <a:r>
              <a:rPr lang="en-US" baseline="-25000" dirty="0" err="1">
                <a:latin typeface="Times" pitchFamily="2" charset="0"/>
              </a:rPr>
              <a:t>out</a:t>
            </a:r>
            <a:r>
              <a:rPr lang="en-US" baseline="-25000" dirty="0">
                <a:latin typeface="Times" pitchFamily="2" charset="0"/>
              </a:rPr>
              <a:t> </a:t>
            </a:r>
            <a:r>
              <a:rPr lang="en-US" dirty="0" err="1">
                <a:latin typeface="Times" pitchFamily="2" charset="0"/>
              </a:rPr>
              <a:t>X</a:t>
            </a:r>
            <a:r>
              <a:rPr lang="en-US" baseline="-25000" dirty="0" err="1">
                <a:latin typeface="Times" pitchFamily="2" charset="0"/>
              </a:rPr>
              <a:t>test</a:t>
            </a:r>
            <a:endParaRPr lang="en-US" baseline="-25000" dirty="0">
              <a:latin typeface="Times" pitchFamily="2" charset="0"/>
              <a:sym typeface="Symbol" panose="05050102010706020507" pitchFamily="18" charset="2"/>
            </a:endParaRPr>
          </a:p>
        </p:txBody>
      </p:sp>
      <p:sp>
        <p:nvSpPr>
          <p:cNvPr id="5" name="TextBox 4">
            <a:extLst>
              <a:ext uri="{FF2B5EF4-FFF2-40B4-BE49-F238E27FC236}">
                <a16:creationId xmlns:a16="http://schemas.microsoft.com/office/drawing/2014/main" id="{6AEBBE41-A378-3D4C-A3FC-8FDA54C2FDE8}"/>
              </a:ext>
            </a:extLst>
          </p:cNvPr>
          <p:cNvSpPr txBox="1"/>
          <p:nvPr/>
        </p:nvSpPr>
        <p:spPr>
          <a:xfrm>
            <a:off x="5318513" y="4222485"/>
            <a:ext cx="3090911" cy="646331"/>
          </a:xfrm>
          <a:prstGeom prst="rect">
            <a:avLst/>
          </a:prstGeom>
          <a:noFill/>
        </p:spPr>
        <p:txBody>
          <a:bodyPr wrap="none" rtlCol="0">
            <a:spAutoFit/>
          </a:bodyPr>
          <a:lstStyle/>
          <a:p>
            <a:r>
              <a:rPr lang="en-US" i="1" dirty="0" err="1">
                <a:latin typeface="Times" pitchFamily="2" charset="0"/>
                <a:sym typeface="Symbol" panose="05050102010706020507" pitchFamily="18" charset="2"/>
              </a:rPr>
              <a:t>n</a:t>
            </a:r>
            <a:r>
              <a:rPr lang="en-US" baseline="-25000" dirty="0" err="1">
                <a:latin typeface="Times" pitchFamily="2" charset="0"/>
                <a:sym typeface="Symbol" panose="05050102010706020507" pitchFamily="18" charset="2"/>
              </a:rPr>
              <a:t>training</a:t>
            </a:r>
            <a:r>
              <a:rPr lang="en-US" baseline="-25000" dirty="0">
                <a:latin typeface="Times" pitchFamily="2" charset="0"/>
                <a:sym typeface="Symbol" panose="05050102010706020507" pitchFamily="18" charset="2"/>
              </a:rPr>
              <a:t>  </a:t>
            </a:r>
            <a:r>
              <a:rPr lang="en-US" dirty="0">
                <a:latin typeface="Times" pitchFamily="2" charset="0"/>
                <a:sym typeface="Symbol" panose="05050102010706020507" pitchFamily="18" charset="2"/>
              </a:rPr>
              <a:t>= length of training data</a:t>
            </a:r>
          </a:p>
          <a:p>
            <a:r>
              <a:rPr lang="en-US" i="1" dirty="0" err="1">
                <a:latin typeface="Times" pitchFamily="2" charset="0"/>
                <a:sym typeface="Symbol" panose="05050102010706020507" pitchFamily="18" charset="2"/>
              </a:rPr>
              <a:t>n</a:t>
            </a:r>
            <a:r>
              <a:rPr lang="en-US" baseline="-25000" dirty="0" err="1">
                <a:latin typeface="Times" pitchFamily="2" charset="0"/>
                <a:sym typeface="Symbol" panose="05050102010706020507" pitchFamily="18" charset="2"/>
              </a:rPr>
              <a:t>test</a:t>
            </a:r>
            <a:r>
              <a:rPr lang="en-US" dirty="0">
                <a:latin typeface="Times" pitchFamily="2" charset="0"/>
                <a:sym typeface="Symbol" panose="05050102010706020507" pitchFamily="18" charset="2"/>
              </a:rPr>
              <a:t>      = length of test data</a:t>
            </a:r>
            <a:endParaRPr lang="en-US" dirty="0"/>
          </a:p>
        </p:txBody>
      </p:sp>
    </p:spTree>
    <p:extLst>
      <p:ext uri="{BB962C8B-B14F-4D97-AF65-F5344CB8AC3E}">
        <p14:creationId xmlns:p14="http://schemas.microsoft.com/office/powerpoint/2010/main" val="660761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B898-9830-4F26-8332-36A657C157B6}"/>
              </a:ext>
            </a:extLst>
          </p:cNvPr>
          <p:cNvSpPr>
            <a:spLocks noGrp="1"/>
          </p:cNvSpPr>
          <p:nvPr>
            <p:ph type="title"/>
          </p:nvPr>
        </p:nvSpPr>
        <p:spPr/>
        <p:txBody>
          <a:bodyPr/>
          <a:lstStyle/>
          <a:p>
            <a:r>
              <a:rPr lang="en-US" dirty="0"/>
              <a:t>Experimental Layout</a:t>
            </a:r>
          </a:p>
        </p:txBody>
      </p:sp>
      <p:sp>
        <p:nvSpPr>
          <p:cNvPr id="3" name="Text Placeholder 2">
            <a:extLst>
              <a:ext uri="{FF2B5EF4-FFF2-40B4-BE49-F238E27FC236}">
                <a16:creationId xmlns:a16="http://schemas.microsoft.com/office/drawing/2014/main" id="{6407BFA4-3DB7-4BF7-B53B-C965F3A50F67}"/>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D0122D7B-F126-4168-9740-58FA38BC2248}"/>
              </a:ext>
            </a:extLst>
          </p:cNvPr>
          <p:cNvSpPr>
            <a:spLocks noGrp="1"/>
          </p:cNvSpPr>
          <p:nvPr>
            <p:ph type="body" sz="quarter" idx="17"/>
          </p:nvPr>
        </p:nvSpPr>
        <p:spPr/>
        <p:txBody>
          <a:bodyPr/>
          <a:lstStyle/>
          <a:p>
            <a:endParaRPr lang="en-US"/>
          </a:p>
        </p:txBody>
      </p:sp>
      <p:grpSp>
        <p:nvGrpSpPr>
          <p:cNvPr id="5" name="Group 4">
            <a:extLst>
              <a:ext uri="{FF2B5EF4-FFF2-40B4-BE49-F238E27FC236}">
                <a16:creationId xmlns:a16="http://schemas.microsoft.com/office/drawing/2014/main" id="{9AB33E13-B8E5-44F7-B28A-2B6A67E730E3}"/>
              </a:ext>
            </a:extLst>
          </p:cNvPr>
          <p:cNvGrpSpPr/>
          <p:nvPr/>
        </p:nvGrpSpPr>
        <p:grpSpPr>
          <a:xfrm>
            <a:off x="114564" y="1754202"/>
            <a:ext cx="8914871" cy="2636035"/>
            <a:chOff x="0" y="1626476"/>
            <a:chExt cx="12192000" cy="3605048"/>
          </a:xfrm>
        </p:grpSpPr>
        <p:pic>
          <p:nvPicPr>
            <p:cNvPr id="6" name="Picture 5">
              <a:extLst>
                <a:ext uri="{FF2B5EF4-FFF2-40B4-BE49-F238E27FC236}">
                  <a16:creationId xmlns:a16="http://schemas.microsoft.com/office/drawing/2014/main" id="{751FDFB6-CF56-488A-BB4F-896431D20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6476"/>
              <a:ext cx="12192000" cy="3605048"/>
            </a:xfrm>
            <a:prstGeom prst="rect">
              <a:avLst/>
            </a:prstGeom>
          </p:spPr>
        </p:pic>
        <p:cxnSp>
          <p:nvCxnSpPr>
            <p:cNvPr id="7" name="Straight Connector 6">
              <a:extLst>
                <a:ext uri="{FF2B5EF4-FFF2-40B4-BE49-F238E27FC236}">
                  <a16:creationId xmlns:a16="http://schemas.microsoft.com/office/drawing/2014/main" id="{19C6EA80-C6D7-4E83-AFE3-6B282E3E2060}"/>
                </a:ext>
              </a:extLst>
            </p:cNvPr>
            <p:cNvCxnSpPr>
              <a:cxnSpLocks/>
            </p:cNvCxnSpPr>
            <p:nvPr/>
          </p:nvCxnSpPr>
          <p:spPr>
            <a:xfrm flipV="1">
              <a:off x="3764691" y="2523868"/>
              <a:ext cx="1968844" cy="25119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F4D627-EDC1-452E-AB8F-F9D81CD14D62}"/>
                </a:ext>
              </a:extLst>
            </p:cNvPr>
            <p:cNvSpPr txBox="1"/>
            <p:nvPr/>
          </p:nvSpPr>
          <p:spPr>
            <a:xfrm>
              <a:off x="444844" y="3303373"/>
              <a:ext cx="811579" cy="378825"/>
            </a:xfrm>
            <a:prstGeom prst="rect">
              <a:avLst/>
            </a:prstGeom>
            <a:noFill/>
          </p:spPr>
          <p:txBody>
            <a:bodyPr wrap="none" rtlCol="0">
              <a:spAutoFit/>
            </a:bodyPr>
            <a:lstStyle/>
            <a:p>
              <a:r>
                <a:rPr lang="en-US" sz="1200" b="1" dirty="0">
                  <a:solidFill>
                    <a:srgbClr val="FF0000"/>
                  </a:solidFill>
                </a:rPr>
                <a:t>Laser</a:t>
              </a:r>
            </a:p>
          </p:txBody>
        </p:sp>
        <p:sp>
          <p:nvSpPr>
            <p:cNvPr id="9" name="TextBox 8">
              <a:extLst>
                <a:ext uri="{FF2B5EF4-FFF2-40B4-BE49-F238E27FC236}">
                  <a16:creationId xmlns:a16="http://schemas.microsoft.com/office/drawing/2014/main" id="{CD50D7DE-F9C8-4BA0-8D06-8C0CE0CE37E5}"/>
                </a:ext>
              </a:extLst>
            </p:cNvPr>
            <p:cNvSpPr txBox="1"/>
            <p:nvPr/>
          </p:nvSpPr>
          <p:spPr>
            <a:xfrm>
              <a:off x="4109908" y="3164873"/>
              <a:ext cx="1388145" cy="631374"/>
            </a:xfrm>
            <a:prstGeom prst="rect">
              <a:avLst/>
            </a:prstGeom>
            <a:noFill/>
          </p:spPr>
          <p:txBody>
            <a:bodyPr wrap="none" rtlCol="0">
              <a:spAutoFit/>
            </a:bodyPr>
            <a:lstStyle/>
            <a:p>
              <a:pPr algn="ctr"/>
              <a:r>
                <a:rPr lang="en-US" sz="1200" b="1" dirty="0">
                  <a:solidFill>
                    <a:srgbClr val="FF0000"/>
                  </a:solidFill>
                </a:rPr>
                <a:t>Cylindrical </a:t>
              </a:r>
            </a:p>
            <a:p>
              <a:pPr algn="ctr"/>
              <a:r>
                <a:rPr lang="en-US" sz="1200" b="1" dirty="0">
                  <a:solidFill>
                    <a:srgbClr val="FF0000"/>
                  </a:solidFill>
                </a:rPr>
                <a:t>Lens</a:t>
              </a:r>
            </a:p>
          </p:txBody>
        </p:sp>
        <p:sp>
          <p:nvSpPr>
            <p:cNvPr id="10" name="TextBox 9">
              <a:extLst>
                <a:ext uri="{FF2B5EF4-FFF2-40B4-BE49-F238E27FC236}">
                  <a16:creationId xmlns:a16="http://schemas.microsoft.com/office/drawing/2014/main" id="{8C3CDD73-7830-47CF-AAC6-A3F73C5734A9}"/>
                </a:ext>
              </a:extLst>
            </p:cNvPr>
            <p:cNvSpPr txBox="1"/>
            <p:nvPr/>
          </p:nvSpPr>
          <p:spPr>
            <a:xfrm>
              <a:off x="5554942" y="1881615"/>
              <a:ext cx="697581" cy="378825"/>
            </a:xfrm>
            <a:prstGeom prst="rect">
              <a:avLst/>
            </a:prstGeom>
            <a:noFill/>
          </p:spPr>
          <p:txBody>
            <a:bodyPr wrap="none" rtlCol="0">
              <a:spAutoFit/>
            </a:bodyPr>
            <a:lstStyle/>
            <a:p>
              <a:pPr algn="ctr"/>
              <a:r>
                <a:rPr lang="en-US" sz="1200" b="1" dirty="0">
                  <a:solidFill>
                    <a:srgbClr val="FF0000"/>
                  </a:solidFill>
                </a:rPr>
                <a:t>SLM</a:t>
              </a:r>
            </a:p>
          </p:txBody>
        </p:sp>
        <p:sp>
          <p:nvSpPr>
            <p:cNvPr id="11" name="TextBox 10">
              <a:extLst>
                <a:ext uri="{FF2B5EF4-FFF2-40B4-BE49-F238E27FC236}">
                  <a16:creationId xmlns:a16="http://schemas.microsoft.com/office/drawing/2014/main" id="{75AB6A9A-6EF9-4878-8D7B-529B12DDCA1A}"/>
                </a:ext>
              </a:extLst>
            </p:cNvPr>
            <p:cNvSpPr txBox="1"/>
            <p:nvPr/>
          </p:nvSpPr>
          <p:spPr>
            <a:xfrm>
              <a:off x="9965151" y="2332680"/>
              <a:ext cx="1177688" cy="378825"/>
            </a:xfrm>
            <a:prstGeom prst="rect">
              <a:avLst/>
            </a:prstGeom>
            <a:noFill/>
          </p:spPr>
          <p:txBody>
            <a:bodyPr wrap="none" rtlCol="0">
              <a:spAutoFit/>
            </a:bodyPr>
            <a:lstStyle/>
            <a:p>
              <a:pPr algn="ctr"/>
              <a:r>
                <a:rPr lang="en-US" sz="1200" b="1" dirty="0">
                  <a:solidFill>
                    <a:srgbClr val="FF0000"/>
                  </a:solidFill>
                </a:rPr>
                <a:t>MM Fiber</a:t>
              </a:r>
            </a:p>
          </p:txBody>
        </p:sp>
        <p:sp>
          <p:nvSpPr>
            <p:cNvPr id="12" name="TextBox 11">
              <a:extLst>
                <a:ext uri="{FF2B5EF4-FFF2-40B4-BE49-F238E27FC236}">
                  <a16:creationId xmlns:a16="http://schemas.microsoft.com/office/drawing/2014/main" id="{906148C2-84D4-4C08-AF2F-2648219784CC}"/>
                </a:ext>
              </a:extLst>
            </p:cNvPr>
            <p:cNvSpPr txBox="1"/>
            <p:nvPr/>
          </p:nvSpPr>
          <p:spPr>
            <a:xfrm>
              <a:off x="10254137" y="3303371"/>
              <a:ext cx="1019844" cy="378825"/>
            </a:xfrm>
            <a:prstGeom prst="rect">
              <a:avLst/>
            </a:prstGeom>
            <a:noFill/>
          </p:spPr>
          <p:txBody>
            <a:bodyPr wrap="none" rtlCol="0">
              <a:spAutoFit/>
            </a:bodyPr>
            <a:lstStyle/>
            <a:p>
              <a:pPr algn="ctr"/>
              <a:r>
                <a:rPr lang="en-US" sz="1200" b="1" dirty="0">
                  <a:solidFill>
                    <a:srgbClr val="FF0000"/>
                  </a:solidFill>
                </a:rPr>
                <a:t>Camera</a:t>
              </a:r>
            </a:p>
          </p:txBody>
        </p:sp>
      </p:grpSp>
      <p:cxnSp>
        <p:nvCxnSpPr>
          <p:cNvPr id="13" name="Straight Connector 12">
            <a:extLst>
              <a:ext uri="{FF2B5EF4-FFF2-40B4-BE49-F238E27FC236}">
                <a16:creationId xmlns:a16="http://schemas.microsoft.com/office/drawing/2014/main" id="{146ABEC7-51EF-4FED-A402-05B7A7327448}"/>
              </a:ext>
            </a:extLst>
          </p:cNvPr>
          <p:cNvCxnSpPr>
            <a:cxnSpLocks/>
          </p:cNvCxnSpPr>
          <p:nvPr/>
        </p:nvCxnSpPr>
        <p:spPr>
          <a:xfrm>
            <a:off x="2700566" y="2466331"/>
            <a:ext cx="1482813" cy="1643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CA5D4C-31C9-4221-838C-8830FD6F3DD3}"/>
              </a:ext>
            </a:extLst>
          </p:cNvPr>
          <p:cNvCxnSpPr>
            <a:cxnSpLocks/>
          </p:cNvCxnSpPr>
          <p:nvPr/>
        </p:nvCxnSpPr>
        <p:spPr>
          <a:xfrm flipV="1">
            <a:off x="4406488" y="2374492"/>
            <a:ext cx="2485695" cy="2561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17B7AA-DAD5-4536-8717-9C8096D1DFE9}"/>
              </a:ext>
            </a:extLst>
          </p:cNvPr>
          <p:cNvCxnSpPr>
            <a:cxnSpLocks/>
          </p:cNvCxnSpPr>
          <p:nvPr/>
        </p:nvCxnSpPr>
        <p:spPr>
          <a:xfrm>
            <a:off x="4406488" y="2270553"/>
            <a:ext cx="2485695" cy="1039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752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Japanese Language Classification</a:t>
            </a:r>
          </a:p>
        </p:txBody>
      </p:sp>
      <p:sp>
        <p:nvSpPr>
          <p:cNvPr id="5" name="Text Placeholder 4"/>
          <p:cNvSpPr>
            <a:spLocks noGrp="1"/>
          </p:cNvSpPr>
          <p:nvPr>
            <p:ph type="body" sz="quarter" idx="16"/>
          </p:nvPr>
        </p:nvSpPr>
        <p:spPr>
          <a:xfrm>
            <a:off x="228600" y="614874"/>
            <a:ext cx="7909560" cy="522851"/>
          </a:xfrm>
        </p:spPr>
        <p:txBody>
          <a:bodyPr/>
          <a:lstStyle/>
          <a:p>
            <a:r>
              <a:rPr lang="en-US" dirty="0">
                <a:solidFill>
                  <a:srgbClr val="7F7F7F"/>
                </a:solidFill>
              </a:rPr>
              <a:t>Slide from Marta Luengo-Kovac + Uttam Paudel</a:t>
            </a:r>
          </a:p>
          <a:p>
            <a:endParaRPr lang="en-US" dirty="0">
              <a:solidFill>
                <a:srgbClr val="7F7F7F"/>
              </a:solidFill>
            </a:endParaRPr>
          </a:p>
        </p:txBody>
      </p:sp>
      <p:sp>
        <p:nvSpPr>
          <p:cNvPr id="34" name="Text Placeholder 5">
            <a:extLst>
              <a:ext uri="{FF2B5EF4-FFF2-40B4-BE49-F238E27FC236}">
                <a16:creationId xmlns:a16="http://schemas.microsoft.com/office/drawing/2014/main" id="{155B83F2-78E9-463F-BD0B-0665A0F550F8}"/>
              </a:ext>
            </a:extLst>
          </p:cNvPr>
          <p:cNvSpPr txBox="1">
            <a:spLocks/>
          </p:cNvSpPr>
          <p:nvPr/>
        </p:nvSpPr>
        <p:spPr>
          <a:xfrm>
            <a:off x="228599" y="1024514"/>
            <a:ext cx="8476059" cy="452437"/>
          </a:xfrm>
          <a:prstGeom prst="rect">
            <a:avLst/>
          </a:prstGeom>
        </p:spPr>
        <p:txBody>
          <a:bodyPr/>
          <a:lstStyle>
            <a:lvl1pPr marL="0" indent="0" algn="l" defTabSz="457200" rtl="0" eaLnBrk="1" latinLnBrk="0" hangingPunct="1">
              <a:spcBef>
                <a:spcPct val="20000"/>
              </a:spcBef>
              <a:buFontTx/>
              <a:buNone/>
              <a:defRPr sz="1600" b="1" i="1" kern="1200" baseline="0">
                <a:solidFill>
                  <a:schemeClr val="bg2"/>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GOAL: </a:t>
            </a:r>
            <a:r>
              <a:rPr lang="en-US" b="0" dirty="0"/>
              <a:t>Classify spoken Japanese vowels into their corrects bins using an optical reservoir computer.</a:t>
            </a:r>
          </a:p>
        </p:txBody>
      </p:sp>
      <p:sp>
        <p:nvSpPr>
          <p:cNvPr id="51" name="Text Placeholder 5">
            <a:extLst>
              <a:ext uri="{FF2B5EF4-FFF2-40B4-BE49-F238E27FC236}">
                <a16:creationId xmlns:a16="http://schemas.microsoft.com/office/drawing/2014/main" id="{AAF10076-0E4C-44FB-B238-634DAF33043D}"/>
              </a:ext>
            </a:extLst>
          </p:cNvPr>
          <p:cNvSpPr txBox="1">
            <a:spLocks/>
          </p:cNvSpPr>
          <p:nvPr/>
        </p:nvSpPr>
        <p:spPr>
          <a:xfrm>
            <a:off x="171483" y="6122627"/>
            <a:ext cx="8476059" cy="452437"/>
          </a:xfrm>
          <a:prstGeom prst="rect">
            <a:avLst/>
          </a:prstGeom>
        </p:spPr>
        <p:txBody>
          <a:bodyPr/>
          <a:lstStyle>
            <a:lvl1pPr marL="0" indent="0" algn="l" defTabSz="457200" rtl="0" eaLnBrk="1" latinLnBrk="0" hangingPunct="1">
              <a:spcBef>
                <a:spcPct val="20000"/>
              </a:spcBef>
              <a:buFontTx/>
              <a:buNone/>
              <a:defRPr sz="1600" b="1" i="1" kern="1200" baseline="0">
                <a:solidFill>
                  <a:schemeClr val="bg2"/>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b="0" dirty="0">
              <a:solidFill>
                <a:srgbClr val="7F7F7F"/>
              </a:solidFill>
            </a:endParaRPr>
          </a:p>
        </p:txBody>
      </p:sp>
      <p:sp>
        <p:nvSpPr>
          <p:cNvPr id="22" name="Content Placeholder 7">
            <a:extLst>
              <a:ext uri="{FF2B5EF4-FFF2-40B4-BE49-F238E27FC236}">
                <a16:creationId xmlns:a16="http://schemas.microsoft.com/office/drawing/2014/main" id="{69C544DE-34BA-44BC-80D7-E1E4E8D3AF50}"/>
              </a:ext>
            </a:extLst>
          </p:cNvPr>
          <p:cNvSpPr>
            <a:spLocks noGrp="1"/>
          </p:cNvSpPr>
          <p:nvPr>
            <p:ph sz="quarter" idx="15"/>
          </p:nvPr>
        </p:nvSpPr>
        <p:spPr>
          <a:xfrm>
            <a:off x="345119" y="1658088"/>
            <a:ext cx="8453761" cy="4798717"/>
          </a:xfrm>
        </p:spPr>
        <p:txBody>
          <a:bodyPr/>
          <a:lstStyle/>
          <a:p>
            <a:r>
              <a:rPr lang="en-US" dirty="0"/>
              <a:t>Nine male speakers uttered two Japanese vowels /ae/ successively</a:t>
            </a:r>
          </a:p>
          <a:p>
            <a:r>
              <a:rPr lang="en-US" dirty="0"/>
              <a:t>The audio files are pre-processed to generate Mel-frequency </a:t>
            </a:r>
            <a:r>
              <a:rPr lang="en-US" dirty="0" err="1"/>
              <a:t>cepstrum</a:t>
            </a:r>
            <a:r>
              <a:rPr lang="en-US" dirty="0"/>
              <a:t> coefficients (MFCC)</a:t>
            </a:r>
          </a:p>
          <a:p>
            <a:r>
              <a:rPr lang="en-US" dirty="0"/>
              <a:t>Each sequence consists of a time series of 12 MFCC coefficients</a:t>
            </a:r>
          </a:p>
          <a:p>
            <a:r>
              <a:rPr lang="en-US" dirty="0"/>
              <a:t>Training set: 270 sequences (30 utterances by 9 speakers)</a:t>
            </a:r>
          </a:p>
          <a:p>
            <a:r>
              <a:rPr lang="en-US" dirty="0"/>
              <a:t>Testing set: 270 sequences (24-88 utterances by the same 9 speakers)</a:t>
            </a:r>
          </a:p>
          <a:p>
            <a:r>
              <a:rPr lang="en-US" dirty="0"/>
              <a:t>Length of time series: 7-29 depending on the utterance</a:t>
            </a:r>
          </a:p>
          <a:p>
            <a:r>
              <a:rPr lang="en-US" u="sng" dirty="0"/>
              <a:t>The task is to classify speakers using the optical RC</a:t>
            </a:r>
          </a:p>
        </p:txBody>
      </p:sp>
    </p:spTree>
    <p:extLst>
      <p:ext uri="{BB962C8B-B14F-4D97-AF65-F5344CB8AC3E}">
        <p14:creationId xmlns:p14="http://schemas.microsoft.com/office/powerpoint/2010/main" val="1953332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07FDD-4B5E-48E8-AE00-1B102EFD8509}"/>
              </a:ext>
            </a:extLst>
          </p:cNvPr>
          <p:cNvSpPr>
            <a:spLocks noGrp="1"/>
          </p:cNvSpPr>
          <p:nvPr>
            <p:ph type="title"/>
          </p:nvPr>
        </p:nvSpPr>
        <p:spPr>
          <a:xfrm>
            <a:off x="228599" y="159348"/>
            <a:ext cx="7909561" cy="581597"/>
          </a:xfrm>
        </p:spPr>
        <p:txBody>
          <a:bodyPr/>
          <a:lstStyle/>
          <a:p>
            <a:r>
              <a:rPr lang="en-US" dirty="0"/>
              <a:t>Mel-frequency </a:t>
            </a:r>
            <a:r>
              <a:rPr lang="en-US" dirty="0" err="1"/>
              <a:t>cepstrum</a:t>
            </a:r>
            <a:r>
              <a:rPr lang="en-US" dirty="0"/>
              <a:t> coefficients</a:t>
            </a:r>
          </a:p>
        </p:txBody>
      </p:sp>
      <p:sp>
        <p:nvSpPr>
          <p:cNvPr id="13" name="Text Placeholder 12">
            <a:extLst>
              <a:ext uri="{FF2B5EF4-FFF2-40B4-BE49-F238E27FC236}">
                <a16:creationId xmlns:a16="http://schemas.microsoft.com/office/drawing/2014/main" id="{66D204D0-A4B5-47AC-BE17-9A0C65491DA2}"/>
              </a:ext>
            </a:extLst>
          </p:cNvPr>
          <p:cNvSpPr>
            <a:spLocks noGrp="1"/>
          </p:cNvSpPr>
          <p:nvPr>
            <p:ph type="body" sz="quarter" idx="16"/>
          </p:nvPr>
        </p:nvSpPr>
        <p:spPr>
          <a:xfrm>
            <a:off x="228600" y="489515"/>
            <a:ext cx="7909560" cy="522851"/>
          </a:xfrm>
        </p:spPr>
        <p:txBody>
          <a:bodyPr/>
          <a:lstStyle/>
          <a:p>
            <a:r>
              <a:rPr lang="en-US" dirty="0"/>
              <a:t>Widely-used method for speech classification</a:t>
            </a:r>
          </a:p>
          <a:p>
            <a:r>
              <a:rPr lang="en-US" dirty="0">
                <a:solidFill>
                  <a:srgbClr val="7F7F7F"/>
                </a:solidFill>
              </a:rPr>
              <a:t>Slides from Marta Luengo-Kovac + Uttam Paudel</a:t>
            </a:r>
          </a:p>
          <a:p>
            <a:endParaRPr lang="en-US" dirty="0"/>
          </a:p>
        </p:txBody>
      </p:sp>
      <p:sp>
        <p:nvSpPr>
          <p:cNvPr id="12" name="Content Placeholder 11">
            <a:extLst>
              <a:ext uri="{FF2B5EF4-FFF2-40B4-BE49-F238E27FC236}">
                <a16:creationId xmlns:a16="http://schemas.microsoft.com/office/drawing/2014/main" id="{6DF62EB8-1338-410B-86E4-0CC848C623E4}"/>
              </a:ext>
            </a:extLst>
          </p:cNvPr>
          <p:cNvSpPr>
            <a:spLocks noGrp="1"/>
          </p:cNvSpPr>
          <p:nvPr>
            <p:ph sz="quarter" idx="15"/>
          </p:nvPr>
        </p:nvSpPr>
        <p:spPr/>
        <p:txBody>
          <a:bodyPr/>
          <a:lstStyle/>
          <a:p>
            <a:r>
              <a:rPr lang="en-US" dirty="0"/>
              <a:t>The </a:t>
            </a:r>
            <a:r>
              <a:rPr lang="en-US" dirty="0" err="1"/>
              <a:t>mel</a:t>
            </a:r>
            <a:r>
              <a:rPr lang="en-US" dirty="0"/>
              <a:t>-frequency </a:t>
            </a:r>
            <a:r>
              <a:rPr lang="en-US" dirty="0" err="1"/>
              <a:t>cepstrum</a:t>
            </a:r>
            <a:r>
              <a:rPr lang="en-US" dirty="0"/>
              <a:t> is essentially the spectrum of the power spectrum of a sound</a:t>
            </a:r>
          </a:p>
          <a:p>
            <a:pPr lvl="1"/>
            <a:r>
              <a:rPr lang="en-US" dirty="0"/>
              <a:t>Compute the power spectrum of a signal</a:t>
            </a:r>
          </a:p>
          <a:p>
            <a:pPr lvl="1"/>
            <a:r>
              <a:rPr lang="en-US" dirty="0"/>
              <a:t>Bin the power spectrum based on the </a:t>
            </a:r>
            <a:r>
              <a:rPr lang="en-US" dirty="0" err="1"/>
              <a:t>mel</a:t>
            </a:r>
            <a:r>
              <a:rPr lang="en-US" dirty="0"/>
              <a:t> scale (this scale more closely matches the human auditory system – e.g. less sensitive at higher frequencies)</a:t>
            </a:r>
          </a:p>
          <a:p>
            <a:pPr lvl="1"/>
            <a:r>
              <a:rPr lang="en-US" dirty="0"/>
              <a:t>Take the log of the power at each </a:t>
            </a:r>
            <a:r>
              <a:rPr lang="en-US" dirty="0" err="1"/>
              <a:t>mel</a:t>
            </a:r>
            <a:r>
              <a:rPr lang="en-US" dirty="0"/>
              <a:t> frequency (because human hearing follows a log scale)</a:t>
            </a:r>
          </a:p>
          <a:p>
            <a:pPr lvl="1"/>
            <a:r>
              <a:rPr lang="en-US" dirty="0"/>
              <a:t>Take the discrete cosine transform of the </a:t>
            </a:r>
            <a:r>
              <a:rPr lang="en-US" dirty="0" err="1"/>
              <a:t>mel</a:t>
            </a:r>
            <a:r>
              <a:rPr lang="en-US" dirty="0"/>
              <a:t> log powers to get the spectrum of the log of the power spectrum</a:t>
            </a:r>
          </a:p>
          <a:p>
            <a:pPr lvl="1"/>
            <a:r>
              <a:rPr lang="en-US" dirty="0"/>
              <a:t>The MFCCs are the amplitudes of the resulting spectrum</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90512" lvl="1" indent="0">
              <a:buNone/>
            </a:pPr>
            <a:endParaRPr lang="en-US" dirty="0"/>
          </a:p>
          <a:p>
            <a:pPr lvl="1"/>
            <a:r>
              <a:rPr lang="en-US" dirty="0"/>
              <a:t>Generally only coefficients 2-13 are used (the first coefficient is usually a large offset and the higher coefficients are mostly high frequency noise)</a:t>
            </a:r>
          </a:p>
        </p:txBody>
      </p:sp>
      <p:pic>
        <p:nvPicPr>
          <p:cNvPr id="5" name="Picture 4">
            <a:extLst>
              <a:ext uri="{FF2B5EF4-FFF2-40B4-BE49-F238E27FC236}">
                <a16:creationId xmlns:a16="http://schemas.microsoft.com/office/drawing/2014/main" id="{749DD0DA-FB1D-41BB-AE92-6A0ACFBBE63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52881" y="4194559"/>
            <a:ext cx="2743200" cy="1905199"/>
          </a:xfrm>
          <a:prstGeom prst="rect">
            <a:avLst/>
          </a:prstGeom>
        </p:spPr>
      </p:pic>
      <p:pic>
        <p:nvPicPr>
          <p:cNvPr id="6" name="Picture 5">
            <a:extLst>
              <a:ext uri="{FF2B5EF4-FFF2-40B4-BE49-F238E27FC236}">
                <a16:creationId xmlns:a16="http://schemas.microsoft.com/office/drawing/2014/main" id="{2F2FF5DF-3333-4EF3-B277-151A5658769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394960" y="4194559"/>
            <a:ext cx="2743200" cy="1848359"/>
          </a:xfrm>
          <a:prstGeom prst="rect">
            <a:avLst/>
          </a:prstGeom>
        </p:spPr>
      </p:pic>
      <p:sp>
        <p:nvSpPr>
          <p:cNvPr id="7" name="TextBox 6">
            <a:extLst>
              <a:ext uri="{FF2B5EF4-FFF2-40B4-BE49-F238E27FC236}">
                <a16:creationId xmlns:a16="http://schemas.microsoft.com/office/drawing/2014/main" id="{BAFCFD6E-3908-463A-907C-B1C590B22B23}"/>
              </a:ext>
            </a:extLst>
          </p:cNvPr>
          <p:cNvSpPr txBox="1"/>
          <p:nvPr/>
        </p:nvSpPr>
        <p:spPr>
          <a:xfrm>
            <a:off x="1408531" y="3997077"/>
            <a:ext cx="2261871" cy="307777"/>
          </a:xfrm>
          <a:prstGeom prst="rect">
            <a:avLst/>
          </a:prstGeom>
          <a:noFill/>
        </p:spPr>
        <p:txBody>
          <a:bodyPr wrap="square" rtlCol="0">
            <a:spAutoFit/>
          </a:bodyPr>
          <a:lstStyle/>
          <a:p>
            <a:r>
              <a:rPr lang="en-US" sz="1400" dirty="0"/>
              <a:t>“One” (.wav file)</a:t>
            </a:r>
          </a:p>
        </p:txBody>
      </p:sp>
      <p:sp>
        <p:nvSpPr>
          <p:cNvPr id="8" name="TextBox 7">
            <a:extLst>
              <a:ext uri="{FF2B5EF4-FFF2-40B4-BE49-F238E27FC236}">
                <a16:creationId xmlns:a16="http://schemas.microsoft.com/office/drawing/2014/main" id="{0399655B-97E2-4FA5-A9D7-D1582E049B70}"/>
              </a:ext>
            </a:extLst>
          </p:cNvPr>
          <p:cNvSpPr txBox="1"/>
          <p:nvPr/>
        </p:nvSpPr>
        <p:spPr>
          <a:xfrm>
            <a:off x="6448349" y="3997076"/>
            <a:ext cx="1689811" cy="307777"/>
          </a:xfrm>
          <a:prstGeom prst="rect">
            <a:avLst/>
          </a:prstGeom>
          <a:noFill/>
        </p:spPr>
        <p:txBody>
          <a:bodyPr wrap="square" rtlCol="0">
            <a:spAutoFit/>
          </a:bodyPr>
          <a:lstStyle/>
          <a:p>
            <a:r>
              <a:rPr lang="en-US" sz="1400" dirty="0"/>
              <a:t>MFCCs</a:t>
            </a:r>
          </a:p>
        </p:txBody>
      </p:sp>
      <p:cxnSp>
        <p:nvCxnSpPr>
          <p:cNvPr id="10" name="Straight Arrow Connector 9">
            <a:extLst>
              <a:ext uri="{FF2B5EF4-FFF2-40B4-BE49-F238E27FC236}">
                <a16:creationId xmlns:a16="http://schemas.microsoft.com/office/drawing/2014/main" id="{6ABB424F-ACDA-4CD2-A96E-FEB43042F261}"/>
              </a:ext>
            </a:extLst>
          </p:cNvPr>
          <p:cNvCxnSpPr/>
          <p:nvPr/>
        </p:nvCxnSpPr>
        <p:spPr>
          <a:xfrm>
            <a:off x="3518611" y="5067529"/>
            <a:ext cx="1602028" cy="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2021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A4955-EA7C-40B3-B294-48CC8C8810B4}"/>
              </a:ext>
            </a:extLst>
          </p:cNvPr>
          <p:cNvSpPr>
            <a:spLocks noGrp="1"/>
          </p:cNvSpPr>
          <p:nvPr>
            <p:ph type="title"/>
          </p:nvPr>
        </p:nvSpPr>
        <p:spPr/>
        <p:txBody>
          <a:bodyPr/>
          <a:lstStyle/>
          <a:p>
            <a:r>
              <a:rPr lang="en-US" dirty="0"/>
              <a:t>System stability (Experiment)</a:t>
            </a:r>
          </a:p>
        </p:txBody>
      </p:sp>
      <p:sp>
        <p:nvSpPr>
          <p:cNvPr id="4" name="Text Placeholder 3">
            <a:extLst>
              <a:ext uri="{FF2B5EF4-FFF2-40B4-BE49-F238E27FC236}">
                <a16:creationId xmlns:a16="http://schemas.microsoft.com/office/drawing/2014/main" id="{E41A1080-4464-4B4B-889A-C0109429D646}"/>
              </a:ext>
            </a:extLst>
          </p:cNvPr>
          <p:cNvSpPr>
            <a:spLocks noGrp="1"/>
          </p:cNvSpPr>
          <p:nvPr>
            <p:ph type="body" sz="quarter" idx="17"/>
          </p:nvPr>
        </p:nvSpPr>
        <p:spPr>
          <a:xfrm>
            <a:off x="228601" y="6149817"/>
            <a:ext cx="8703802" cy="452437"/>
          </a:xfrm>
        </p:spPr>
        <p:txBody>
          <a:bodyPr/>
          <a:lstStyle/>
          <a:p>
            <a:r>
              <a:rPr lang="en-US" dirty="0"/>
              <a:t>Integrated photonics should allow &gt;GHZ processing, training would take microsecond time. </a:t>
            </a:r>
          </a:p>
        </p:txBody>
      </p:sp>
      <p:pic>
        <p:nvPicPr>
          <p:cNvPr id="3" name="Picture 2">
            <a:extLst>
              <a:ext uri="{FF2B5EF4-FFF2-40B4-BE49-F238E27FC236}">
                <a16:creationId xmlns:a16="http://schemas.microsoft.com/office/drawing/2014/main" id="{FEB636E2-5965-4099-926C-6A06D6A1D805}"/>
              </a:ext>
            </a:extLst>
          </p:cNvPr>
          <p:cNvPicPr>
            <a:picLocks noChangeAspect="1"/>
          </p:cNvPicPr>
          <p:nvPr/>
        </p:nvPicPr>
        <p:blipFill>
          <a:blip r:embed="rId2"/>
          <a:stretch>
            <a:fillRect/>
          </a:stretch>
        </p:blipFill>
        <p:spPr>
          <a:xfrm>
            <a:off x="733875" y="673394"/>
            <a:ext cx="7313513" cy="5141880"/>
          </a:xfrm>
          <a:prstGeom prst="rect">
            <a:avLst/>
          </a:prstGeom>
        </p:spPr>
      </p:pic>
      <p:sp>
        <p:nvSpPr>
          <p:cNvPr id="5" name="Rectangle 4">
            <a:extLst>
              <a:ext uri="{FF2B5EF4-FFF2-40B4-BE49-F238E27FC236}">
                <a16:creationId xmlns:a16="http://schemas.microsoft.com/office/drawing/2014/main" id="{85EDD76E-7C9B-4293-A6BD-200E8E0662FA}"/>
              </a:ext>
            </a:extLst>
          </p:cNvPr>
          <p:cNvSpPr/>
          <p:nvPr/>
        </p:nvSpPr>
        <p:spPr>
          <a:xfrm>
            <a:off x="1241964" y="5780485"/>
            <a:ext cx="5882829" cy="369332"/>
          </a:xfrm>
          <a:prstGeom prst="rect">
            <a:avLst/>
          </a:prstGeom>
        </p:spPr>
        <p:txBody>
          <a:bodyPr wrap="none">
            <a:spAutoFit/>
          </a:bodyPr>
          <a:lstStyle/>
          <a:p>
            <a:r>
              <a:rPr lang="en-US" dirty="0"/>
              <a:t>Training and test were taken over 6 hours time window. </a:t>
            </a:r>
          </a:p>
        </p:txBody>
      </p:sp>
    </p:spTree>
    <p:extLst>
      <p:ext uri="{BB962C8B-B14F-4D97-AF65-F5344CB8AC3E}">
        <p14:creationId xmlns:p14="http://schemas.microsoft.com/office/powerpoint/2010/main" val="2547918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C380-875C-44BC-BC7C-FA6868BC6CB0}"/>
              </a:ext>
            </a:extLst>
          </p:cNvPr>
          <p:cNvSpPr>
            <a:spLocks noGrp="1"/>
          </p:cNvSpPr>
          <p:nvPr>
            <p:ph type="title"/>
          </p:nvPr>
        </p:nvSpPr>
        <p:spPr/>
        <p:txBody>
          <a:bodyPr/>
          <a:lstStyle/>
          <a:p>
            <a:r>
              <a:rPr lang="en-US" dirty="0"/>
              <a:t>English spoken digits classification </a:t>
            </a:r>
          </a:p>
        </p:txBody>
      </p:sp>
      <p:sp>
        <p:nvSpPr>
          <p:cNvPr id="3" name="Text Placeholder 2">
            <a:extLst>
              <a:ext uri="{FF2B5EF4-FFF2-40B4-BE49-F238E27FC236}">
                <a16:creationId xmlns:a16="http://schemas.microsoft.com/office/drawing/2014/main" id="{9966A76A-984E-4B46-8D6F-A2A103BF9BC7}"/>
              </a:ext>
            </a:extLst>
          </p:cNvPr>
          <p:cNvSpPr>
            <a:spLocks noGrp="1"/>
          </p:cNvSpPr>
          <p:nvPr>
            <p:ph type="body" sz="quarter" idx="16"/>
          </p:nvPr>
        </p:nvSpPr>
        <p:spPr/>
        <p:txBody>
          <a:bodyPr/>
          <a:lstStyle/>
          <a:p>
            <a:r>
              <a:rPr lang="en-US" dirty="0"/>
              <a:t>Four speakers with different accents</a:t>
            </a:r>
          </a:p>
        </p:txBody>
      </p:sp>
      <p:sp>
        <p:nvSpPr>
          <p:cNvPr id="6" name="TextBox 5">
            <a:extLst>
              <a:ext uri="{FF2B5EF4-FFF2-40B4-BE49-F238E27FC236}">
                <a16:creationId xmlns:a16="http://schemas.microsoft.com/office/drawing/2014/main" id="{BBE1F770-79BE-4456-9531-6813F96EB315}"/>
              </a:ext>
            </a:extLst>
          </p:cNvPr>
          <p:cNvSpPr txBox="1"/>
          <p:nvPr/>
        </p:nvSpPr>
        <p:spPr>
          <a:xfrm>
            <a:off x="303423" y="1137725"/>
            <a:ext cx="817021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10 English digits were spoken 10 times each by 4 different speakers (2 with American accents, one with a French accent, one with a German accent). </a:t>
            </a:r>
          </a:p>
          <a:p>
            <a:pPr marL="285750" indent="-285750">
              <a:buFont typeface="Arial" panose="020B0604020202020204" pitchFamily="34" charset="0"/>
              <a:buChar char="•"/>
            </a:pPr>
            <a:r>
              <a:rPr lang="en-US" dirty="0"/>
              <a:t>Of those 10 times, half data were used for training and half were used for testing, resulting in 200 training utterances and 200 testing utterances. </a:t>
            </a:r>
          </a:p>
          <a:p>
            <a:pPr marL="285750" indent="-285750">
              <a:buFont typeface="Arial" panose="020B0604020202020204" pitchFamily="34" charset="0"/>
              <a:buChar char="•"/>
            </a:pPr>
            <a:r>
              <a:rPr lang="en-US" dirty="0"/>
              <a:t>The raw data was the waveform of each utterance. This was converted into its </a:t>
            </a:r>
            <a:r>
              <a:rPr lang="en-US" dirty="0" err="1"/>
              <a:t>mel</a:t>
            </a:r>
            <a:r>
              <a:rPr lang="en-US" dirty="0"/>
              <a:t>-frequency </a:t>
            </a:r>
            <a:r>
              <a:rPr lang="en-US" dirty="0" err="1"/>
              <a:t>cepstrum</a:t>
            </a:r>
            <a:r>
              <a:rPr lang="en-US" dirty="0"/>
              <a:t> coefficients before being fed into the RC.</a:t>
            </a:r>
          </a:p>
          <a:p>
            <a:pPr marL="285750" indent="-285750">
              <a:buFont typeface="Arial" panose="020B0604020202020204" pitchFamily="34" charset="0"/>
              <a:buChar char="•"/>
            </a:pPr>
            <a:r>
              <a:rPr lang="en-US" dirty="0"/>
              <a:t>The prediction dataset are not seen during the training period. </a:t>
            </a:r>
          </a:p>
          <a:p>
            <a:endParaRPr lang="en-US" dirty="0"/>
          </a:p>
        </p:txBody>
      </p:sp>
      <p:pic>
        <p:nvPicPr>
          <p:cNvPr id="11" name="Picture 10">
            <a:extLst>
              <a:ext uri="{FF2B5EF4-FFF2-40B4-BE49-F238E27FC236}">
                <a16:creationId xmlns:a16="http://schemas.microsoft.com/office/drawing/2014/main" id="{F9686500-BF42-4A07-BA1C-6EE48EBA4AAC}"/>
              </a:ext>
            </a:extLst>
          </p:cNvPr>
          <p:cNvPicPr>
            <a:picLocks noChangeAspect="1"/>
          </p:cNvPicPr>
          <p:nvPr/>
        </p:nvPicPr>
        <p:blipFill>
          <a:blip r:embed="rId2"/>
          <a:stretch>
            <a:fillRect/>
          </a:stretch>
        </p:blipFill>
        <p:spPr>
          <a:xfrm>
            <a:off x="303423" y="3484150"/>
            <a:ext cx="4693884" cy="2585323"/>
          </a:xfrm>
          <a:prstGeom prst="rect">
            <a:avLst/>
          </a:prstGeom>
        </p:spPr>
      </p:pic>
      <p:sp>
        <p:nvSpPr>
          <p:cNvPr id="12" name="TextBox 11">
            <a:extLst>
              <a:ext uri="{FF2B5EF4-FFF2-40B4-BE49-F238E27FC236}">
                <a16:creationId xmlns:a16="http://schemas.microsoft.com/office/drawing/2014/main" id="{E4B24229-7124-4BDF-B90C-446957222082}"/>
              </a:ext>
            </a:extLst>
          </p:cNvPr>
          <p:cNvSpPr txBox="1"/>
          <p:nvPr/>
        </p:nvSpPr>
        <p:spPr>
          <a:xfrm>
            <a:off x="4997307" y="3658898"/>
            <a:ext cx="39152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Obtain 32.5% accuracy which is above random chance (10%).</a:t>
            </a:r>
          </a:p>
          <a:p>
            <a:pPr marL="285750" indent="-285750">
              <a:buFont typeface="Arial" panose="020B0604020202020204" pitchFamily="34" charset="0"/>
              <a:buChar char="•"/>
            </a:pPr>
            <a:r>
              <a:rPr lang="en-US" dirty="0"/>
              <a:t>The lower accuracy might be due to multiple speakers with different accents. </a:t>
            </a:r>
          </a:p>
          <a:p>
            <a:pPr marL="285750" indent="-285750">
              <a:buFont typeface="Arial" panose="020B0604020202020204" pitchFamily="34" charset="0"/>
              <a:buChar char="•"/>
            </a:pPr>
            <a:r>
              <a:rPr lang="en-US" dirty="0"/>
              <a:t>Longer training dataset should increase the accuracy.</a:t>
            </a:r>
          </a:p>
          <a:p>
            <a:pPr marL="285750" indent="-285750">
              <a:buFont typeface="Arial" panose="020B0604020202020204" pitchFamily="34" charset="0"/>
              <a:buChar char="•"/>
            </a:pPr>
            <a:endParaRPr lang="en-US" dirty="0"/>
          </a:p>
        </p:txBody>
      </p:sp>
      <p:sp>
        <p:nvSpPr>
          <p:cNvPr id="13" name="Text Placeholder 3">
            <a:extLst>
              <a:ext uri="{FF2B5EF4-FFF2-40B4-BE49-F238E27FC236}">
                <a16:creationId xmlns:a16="http://schemas.microsoft.com/office/drawing/2014/main" id="{E48E1C1C-CE25-4A33-B3FE-E88176D7B43D}"/>
              </a:ext>
            </a:extLst>
          </p:cNvPr>
          <p:cNvSpPr>
            <a:spLocks noGrp="1"/>
          </p:cNvSpPr>
          <p:nvPr>
            <p:ph type="body" sz="quarter" idx="17"/>
          </p:nvPr>
        </p:nvSpPr>
        <p:spPr>
          <a:xfrm>
            <a:off x="228600" y="6149975"/>
            <a:ext cx="8475663" cy="452438"/>
          </a:xfrm>
        </p:spPr>
        <p:txBody>
          <a:bodyPr/>
          <a:lstStyle/>
          <a:p>
            <a:r>
              <a:rPr lang="en-US" dirty="0"/>
              <a:t>Above random guess classification for English spoken digits problem.</a:t>
            </a:r>
          </a:p>
        </p:txBody>
      </p:sp>
    </p:spTree>
    <p:extLst>
      <p:ext uri="{BB962C8B-B14F-4D97-AF65-F5344CB8AC3E}">
        <p14:creationId xmlns:p14="http://schemas.microsoft.com/office/powerpoint/2010/main" val="1329239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C380-875C-44BC-BC7C-FA6868BC6CB0}"/>
              </a:ext>
            </a:extLst>
          </p:cNvPr>
          <p:cNvSpPr>
            <a:spLocks noGrp="1"/>
          </p:cNvSpPr>
          <p:nvPr>
            <p:ph type="title"/>
          </p:nvPr>
        </p:nvSpPr>
        <p:spPr/>
        <p:txBody>
          <a:bodyPr/>
          <a:lstStyle/>
          <a:p>
            <a:r>
              <a:rPr lang="en-US" dirty="0"/>
              <a:t>English spoken digits classification </a:t>
            </a:r>
          </a:p>
        </p:txBody>
      </p:sp>
      <p:sp>
        <p:nvSpPr>
          <p:cNvPr id="3" name="Text Placeholder 2">
            <a:extLst>
              <a:ext uri="{FF2B5EF4-FFF2-40B4-BE49-F238E27FC236}">
                <a16:creationId xmlns:a16="http://schemas.microsoft.com/office/drawing/2014/main" id="{9966A76A-984E-4B46-8D6F-A2A103BF9BC7}"/>
              </a:ext>
            </a:extLst>
          </p:cNvPr>
          <p:cNvSpPr>
            <a:spLocks noGrp="1"/>
          </p:cNvSpPr>
          <p:nvPr>
            <p:ph type="body" sz="quarter" idx="16"/>
          </p:nvPr>
        </p:nvSpPr>
        <p:spPr/>
        <p:txBody>
          <a:bodyPr/>
          <a:lstStyle/>
          <a:p>
            <a:r>
              <a:rPr lang="en-US" dirty="0"/>
              <a:t>Single speaker</a:t>
            </a:r>
          </a:p>
        </p:txBody>
      </p:sp>
      <p:sp>
        <p:nvSpPr>
          <p:cNvPr id="6" name="TextBox 5">
            <a:extLst>
              <a:ext uri="{FF2B5EF4-FFF2-40B4-BE49-F238E27FC236}">
                <a16:creationId xmlns:a16="http://schemas.microsoft.com/office/drawing/2014/main" id="{BBE1F770-79BE-4456-9531-6813F96EB315}"/>
              </a:ext>
            </a:extLst>
          </p:cNvPr>
          <p:cNvSpPr txBox="1"/>
          <p:nvPr/>
        </p:nvSpPr>
        <p:spPr>
          <a:xfrm>
            <a:off x="303423" y="1137725"/>
            <a:ext cx="817021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10 English digits were spoken by a single speaker.</a:t>
            </a:r>
          </a:p>
          <a:p>
            <a:pPr marL="285750" indent="-285750">
              <a:buFont typeface="Arial" panose="020B0604020202020204" pitchFamily="34" charset="0"/>
              <a:buChar char="•"/>
            </a:pPr>
            <a:r>
              <a:rPr lang="en-US" dirty="0"/>
              <a:t>Half data were used for training and half were used for testing, resulting in 200 training utterances and 200 testing utterances. </a:t>
            </a:r>
          </a:p>
          <a:p>
            <a:pPr marL="285750" indent="-285750">
              <a:buFont typeface="Arial" panose="020B0604020202020204" pitchFamily="34" charset="0"/>
              <a:buChar char="•"/>
            </a:pPr>
            <a:r>
              <a:rPr lang="en-US" dirty="0"/>
              <a:t>The raw data was the waveform of each utterance. This was converted into its </a:t>
            </a:r>
            <a:r>
              <a:rPr lang="en-US" dirty="0" err="1"/>
              <a:t>mel</a:t>
            </a:r>
            <a:r>
              <a:rPr lang="en-US" dirty="0"/>
              <a:t>-frequency </a:t>
            </a:r>
            <a:r>
              <a:rPr lang="en-US" dirty="0" err="1"/>
              <a:t>cepstrum</a:t>
            </a:r>
            <a:r>
              <a:rPr lang="en-US" dirty="0"/>
              <a:t> coefficients before being fed into the RC.</a:t>
            </a:r>
          </a:p>
          <a:p>
            <a:pPr marL="285750" indent="-285750">
              <a:buFont typeface="Arial" panose="020B0604020202020204" pitchFamily="34" charset="0"/>
              <a:buChar char="•"/>
            </a:pPr>
            <a:r>
              <a:rPr lang="en-US" dirty="0"/>
              <a:t>The prediction dataset are not seen during the training period. </a:t>
            </a:r>
          </a:p>
          <a:p>
            <a:endParaRPr lang="en-US" dirty="0"/>
          </a:p>
        </p:txBody>
      </p:sp>
      <p:sp>
        <p:nvSpPr>
          <p:cNvPr id="13" name="Text Placeholder 3">
            <a:extLst>
              <a:ext uri="{FF2B5EF4-FFF2-40B4-BE49-F238E27FC236}">
                <a16:creationId xmlns:a16="http://schemas.microsoft.com/office/drawing/2014/main" id="{E48E1C1C-CE25-4A33-B3FE-E88176D7B43D}"/>
              </a:ext>
            </a:extLst>
          </p:cNvPr>
          <p:cNvSpPr>
            <a:spLocks noGrp="1"/>
          </p:cNvSpPr>
          <p:nvPr>
            <p:ph type="body" sz="quarter" idx="17"/>
          </p:nvPr>
        </p:nvSpPr>
        <p:spPr>
          <a:xfrm>
            <a:off x="228600" y="6149975"/>
            <a:ext cx="8475663" cy="452438"/>
          </a:xfrm>
        </p:spPr>
        <p:txBody>
          <a:bodyPr/>
          <a:lstStyle/>
          <a:p>
            <a:r>
              <a:rPr lang="en-US" dirty="0"/>
              <a:t>52% classification accuracy for English spoken digits by a single speaker.</a:t>
            </a:r>
          </a:p>
        </p:txBody>
      </p:sp>
      <p:pic>
        <p:nvPicPr>
          <p:cNvPr id="5" name="Picture 4">
            <a:extLst>
              <a:ext uri="{FF2B5EF4-FFF2-40B4-BE49-F238E27FC236}">
                <a16:creationId xmlns:a16="http://schemas.microsoft.com/office/drawing/2014/main" id="{9483535C-0C89-4439-8D61-AAA7B1FFDAB7}"/>
              </a:ext>
            </a:extLst>
          </p:cNvPr>
          <p:cNvPicPr>
            <a:picLocks noChangeAspect="1"/>
          </p:cNvPicPr>
          <p:nvPr/>
        </p:nvPicPr>
        <p:blipFill>
          <a:blip r:embed="rId2"/>
          <a:stretch>
            <a:fillRect/>
          </a:stretch>
        </p:blipFill>
        <p:spPr>
          <a:xfrm>
            <a:off x="1366948" y="2896310"/>
            <a:ext cx="5842454" cy="3217938"/>
          </a:xfrm>
          <a:prstGeom prst="rect">
            <a:avLst/>
          </a:prstGeom>
        </p:spPr>
      </p:pic>
    </p:spTree>
    <p:extLst>
      <p:ext uri="{BB962C8B-B14F-4D97-AF65-F5344CB8AC3E}">
        <p14:creationId xmlns:p14="http://schemas.microsoft.com/office/powerpoint/2010/main" val="1871612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6936-F901-45FD-B2FD-DCA06FDD0D1F}"/>
              </a:ext>
            </a:extLst>
          </p:cNvPr>
          <p:cNvSpPr>
            <a:spLocks noGrp="1"/>
          </p:cNvSpPr>
          <p:nvPr>
            <p:ph type="title"/>
          </p:nvPr>
        </p:nvSpPr>
        <p:spPr/>
        <p:txBody>
          <a:bodyPr/>
          <a:lstStyle/>
          <a:p>
            <a:r>
              <a:rPr lang="en-US" dirty="0"/>
              <a:t>Chip-scale integrated photonics reservoir computer</a:t>
            </a:r>
            <a:br>
              <a:rPr lang="en-US" dirty="0"/>
            </a:br>
            <a:endParaRPr lang="en-US" dirty="0"/>
          </a:p>
        </p:txBody>
      </p:sp>
      <p:sp>
        <p:nvSpPr>
          <p:cNvPr id="3" name="Text Placeholder 2">
            <a:extLst>
              <a:ext uri="{FF2B5EF4-FFF2-40B4-BE49-F238E27FC236}">
                <a16:creationId xmlns:a16="http://schemas.microsoft.com/office/drawing/2014/main" id="{28F50B8A-4BCD-4864-B1A8-B9D2288D2B02}"/>
              </a:ext>
            </a:extLst>
          </p:cNvPr>
          <p:cNvSpPr>
            <a:spLocks noGrp="1"/>
          </p:cNvSpPr>
          <p:nvPr>
            <p:ph type="body" sz="quarter" idx="16"/>
          </p:nvPr>
        </p:nvSpPr>
        <p:spPr/>
        <p:txBody>
          <a:bodyPr/>
          <a:lstStyle/>
          <a:p>
            <a:endParaRPr lang="en-US" dirty="0"/>
          </a:p>
        </p:txBody>
      </p:sp>
      <p:pic>
        <p:nvPicPr>
          <p:cNvPr id="8" name="Picture 7">
            <a:extLst>
              <a:ext uri="{FF2B5EF4-FFF2-40B4-BE49-F238E27FC236}">
                <a16:creationId xmlns:a16="http://schemas.microsoft.com/office/drawing/2014/main" id="{AF4FF17F-2E5D-4469-8202-DEF324809A9B}"/>
              </a:ext>
            </a:extLst>
          </p:cNvPr>
          <p:cNvPicPr>
            <a:picLocks noChangeAspect="1"/>
          </p:cNvPicPr>
          <p:nvPr/>
        </p:nvPicPr>
        <p:blipFill rotWithShape="1">
          <a:blip r:embed="rId2"/>
          <a:srcRect l="18165" t="4496" r="19450"/>
          <a:stretch/>
        </p:blipFill>
        <p:spPr>
          <a:xfrm>
            <a:off x="445408" y="3536568"/>
            <a:ext cx="1398829" cy="1442561"/>
          </a:xfrm>
          <a:prstGeom prst="rect">
            <a:avLst/>
          </a:prstGeom>
        </p:spPr>
      </p:pic>
      <p:grpSp>
        <p:nvGrpSpPr>
          <p:cNvPr id="9" name="Group 8">
            <a:extLst>
              <a:ext uri="{FF2B5EF4-FFF2-40B4-BE49-F238E27FC236}">
                <a16:creationId xmlns:a16="http://schemas.microsoft.com/office/drawing/2014/main" id="{6452CEBD-D8C1-49F3-8EC9-F5C6DAB135B2}"/>
              </a:ext>
            </a:extLst>
          </p:cNvPr>
          <p:cNvGrpSpPr/>
          <p:nvPr/>
        </p:nvGrpSpPr>
        <p:grpSpPr>
          <a:xfrm>
            <a:off x="2193940" y="3326671"/>
            <a:ext cx="3726800" cy="1758979"/>
            <a:chOff x="1426129" y="3160543"/>
            <a:chExt cx="5712012" cy="2695962"/>
          </a:xfrm>
        </p:grpSpPr>
        <p:pic>
          <p:nvPicPr>
            <p:cNvPr id="10" name="Picture 9">
              <a:extLst>
                <a:ext uri="{FF2B5EF4-FFF2-40B4-BE49-F238E27FC236}">
                  <a16:creationId xmlns:a16="http://schemas.microsoft.com/office/drawing/2014/main" id="{9615E063-D2D1-4720-86FC-7D32B67437DD}"/>
                </a:ext>
              </a:extLst>
            </p:cNvPr>
            <p:cNvPicPr>
              <a:picLocks noChangeAspect="1"/>
            </p:cNvPicPr>
            <p:nvPr/>
          </p:nvPicPr>
          <p:blipFill>
            <a:blip r:embed="rId3"/>
            <a:stretch>
              <a:fillRect/>
            </a:stretch>
          </p:blipFill>
          <p:spPr>
            <a:xfrm>
              <a:off x="1426129" y="3164273"/>
              <a:ext cx="2944535" cy="2692231"/>
            </a:xfrm>
            <a:prstGeom prst="rect">
              <a:avLst/>
            </a:prstGeom>
          </p:spPr>
        </p:pic>
        <p:pic>
          <p:nvPicPr>
            <p:cNvPr id="11" name="Picture 10">
              <a:extLst>
                <a:ext uri="{FF2B5EF4-FFF2-40B4-BE49-F238E27FC236}">
                  <a16:creationId xmlns:a16="http://schemas.microsoft.com/office/drawing/2014/main" id="{6B74237D-8A44-4336-8E9F-B2362D0B6F1D}"/>
                </a:ext>
              </a:extLst>
            </p:cNvPr>
            <p:cNvPicPr>
              <a:picLocks noChangeAspect="1"/>
            </p:cNvPicPr>
            <p:nvPr/>
          </p:nvPicPr>
          <p:blipFill>
            <a:blip r:embed="rId4"/>
            <a:stretch>
              <a:fillRect/>
            </a:stretch>
          </p:blipFill>
          <p:spPr>
            <a:xfrm>
              <a:off x="4189526" y="3160543"/>
              <a:ext cx="2948615" cy="2695962"/>
            </a:xfrm>
            <a:prstGeom prst="rect">
              <a:avLst/>
            </a:prstGeom>
          </p:spPr>
        </p:pic>
      </p:grpSp>
      <p:sp>
        <p:nvSpPr>
          <p:cNvPr id="12" name="TextBox 11">
            <a:extLst>
              <a:ext uri="{FF2B5EF4-FFF2-40B4-BE49-F238E27FC236}">
                <a16:creationId xmlns:a16="http://schemas.microsoft.com/office/drawing/2014/main" id="{43C109AF-F38F-4B55-A639-85223DEB2FD2}"/>
              </a:ext>
            </a:extLst>
          </p:cNvPr>
          <p:cNvSpPr txBox="1"/>
          <p:nvPr/>
        </p:nvSpPr>
        <p:spPr>
          <a:xfrm>
            <a:off x="351976" y="5060862"/>
            <a:ext cx="1743725" cy="400110"/>
          </a:xfrm>
          <a:prstGeom prst="rect">
            <a:avLst/>
          </a:prstGeom>
          <a:noFill/>
        </p:spPr>
        <p:txBody>
          <a:bodyPr wrap="square" rtlCol="0">
            <a:spAutoFit/>
          </a:bodyPr>
          <a:lstStyle/>
          <a:p>
            <a:pPr algn="ctr"/>
            <a:r>
              <a:rPr lang="en-US" sz="1000" dirty="0"/>
              <a:t>Example of planar waveguide on SOI platform</a:t>
            </a:r>
          </a:p>
        </p:txBody>
      </p:sp>
      <p:sp>
        <p:nvSpPr>
          <p:cNvPr id="13" name="TextBox 12">
            <a:extLst>
              <a:ext uri="{FF2B5EF4-FFF2-40B4-BE49-F238E27FC236}">
                <a16:creationId xmlns:a16="http://schemas.microsoft.com/office/drawing/2014/main" id="{5185D16C-ABC0-4F61-8F7C-DB27A5C535D9}"/>
              </a:ext>
            </a:extLst>
          </p:cNvPr>
          <p:cNvSpPr txBox="1"/>
          <p:nvPr/>
        </p:nvSpPr>
        <p:spPr>
          <a:xfrm>
            <a:off x="2555850" y="5128620"/>
            <a:ext cx="3118502" cy="246221"/>
          </a:xfrm>
          <a:prstGeom prst="rect">
            <a:avLst/>
          </a:prstGeom>
          <a:noFill/>
        </p:spPr>
        <p:txBody>
          <a:bodyPr wrap="square" rtlCol="0">
            <a:spAutoFit/>
          </a:bodyPr>
          <a:lstStyle/>
          <a:p>
            <a:r>
              <a:rPr lang="en-US" sz="1000" dirty="0"/>
              <a:t>Simulated propagation for different input ports</a:t>
            </a:r>
          </a:p>
        </p:txBody>
      </p:sp>
      <p:sp>
        <p:nvSpPr>
          <p:cNvPr id="14" name="TextBox 13">
            <a:extLst>
              <a:ext uri="{FF2B5EF4-FFF2-40B4-BE49-F238E27FC236}">
                <a16:creationId xmlns:a16="http://schemas.microsoft.com/office/drawing/2014/main" id="{71802BFD-72FB-4610-88D1-7DE9AC232BDB}"/>
              </a:ext>
            </a:extLst>
          </p:cNvPr>
          <p:cNvSpPr txBox="1"/>
          <p:nvPr/>
        </p:nvSpPr>
        <p:spPr>
          <a:xfrm>
            <a:off x="688261" y="3289130"/>
            <a:ext cx="1774633" cy="246221"/>
          </a:xfrm>
          <a:prstGeom prst="rect">
            <a:avLst/>
          </a:prstGeom>
          <a:noFill/>
        </p:spPr>
        <p:txBody>
          <a:bodyPr wrap="square" rtlCol="0">
            <a:spAutoFit/>
          </a:bodyPr>
          <a:lstStyle/>
          <a:p>
            <a:r>
              <a:rPr lang="en-US" sz="1000" dirty="0"/>
              <a:t>Top-view</a:t>
            </a:r>
          </a:p>
        </p:txBody>
      </p:sp>
      <p:sp>
        <p:nvSpPr>
          <p:cNvPr id="15" name="TextBox 14">
            <a:extLst>
              <a:ext uri="{FF2B5EF4-FFF2-40B4-BE49-F238E27FC236}">
                <a16:creationId xmlns:a16="http://schemas.microsoft.com/office/drawing/2014/main" id="{6A3170D3-FBC9-4163-B1BC-7A1DF6389DB4}"/>
              </a:ext>
            </a:extLst>
          </p:cNvPr>
          <p:cNvSpPr txBox="1"/>
          <p:nvPr/>
        </p:nvSpPr>
        <p:spPr>
          <a:xfrm>
            <a:off x="228599" y="1198811"/>
            <a:ext cx="5123666"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Lasers can be fabricated (</a:t>
            </a:r>
            <a:r>
              <a:rPr lang="en-US" sz="1400" dirty="0" err="1"/>
              <a:t>InP</a:t>
            </a:r>
            <a:r>
              <a:rPr lang="en-US" sz="1400" dirty="0"/>
              <a:t>) or chip-mounted (Si)</a:t>
            </a:r>
          </a:p>
          <a:p>
            <a:pPr marL="285750" indent="-285750">
              <a:buFont typeface="Arial" panose="020B0604020202020204" pitchFamily="34" charset="0"/>
              <a:buChar char="•"/>
            </a:pPr>
            <a:r>
              <a:rPr lang="en-US" sz="1400" dirty="0"/>
              <a:t>Modulators array could be build using electro-absorption devices (</a:t>
            </a:r>
            <a:r>
              <a:rPr lang="en-US" sz="1400" dirty="0" err="1"/>
              <a:t>InP</a:t>
            </a:r>
            <a:r>
              <a:rPr lang="en-US" sz="1400" dirty="0"/>
              <a:t>) or compact ring modulators (Si). </a:t>
            </a:r>
          </a:p>
          <a:p>
            <a:pPr marL="285750" indent="-285750">
              <a:buFont typeface="Arial" panose="020B0604020202020204" pitchFamily="34" charset="0"/>
              <a:buChar char="•"/>
            </a:pPr>
            <a:r>
              <a:rPr lang="en-US" sz="1400" dirty="0"/>
              <a:t>Planar multimode waveguide in silicon is verified to generate the speckles as predicted. </a:t>
            </a:r>
          </a:p>
          <a:p>
            <a:pPr marL="285750" indent="-285750">
              <a:buFont typeface="Arial" panose="020B0604020202020204" pitchFamily="34" charset="0"/>
              <a:buChar char="•"/>
            </a:pPr>
            <a:r>
              <a:rPr lang="en-US" sz="1400" dirty="0"/>
              <a:t>Germanium detectors can be fabricated on silicon platform. </a:t>
            </a:r>
          </a:p>
          <a:p>
            <a:pPr marL="285750" indent="-285750">
              <a:buFont typeface="Arial" panose="020B0604020202020204" pitchFamily="34" charset="0"/>
              <a:buChar char="•"/>
            </a:pPr>
            <a:r>
              <a:rPr lang="en-US" sz="1400" dirty="0"/>
              <a:t>All components can be readily fabricated on an integrated platform using a commercial foundry.</a:t>
            </a:r>
          </a:p>
          <a:p>
            <a:pPr marL="285750" indent="-285750">
              <a:buFont typeface="Arial" panose="020B0604020202020204" pitchFamily="34" charset="0"/>
              <a:buChar char="•"/>
            </a:pPr>
            <a:endParaRPr lang="en-US" sz="1400" dirty="0"/>
          </a:p>
        </p:txBody>
      </p:sp>
      <p:grpSp>
        <p:nvGrpSpPr>
          <p:cNvPr id="17" name="Group 16">
            <a:extLst>
              <a:ext uri="{FF2B5EF4-FFF2-40B4-BE49-F238E27FC236}">
                <a16:creationId xmlns:a16="http://schemas.microsoft.com/office/drawing/2014/main" id="{AE2F5EA5-C204-43D7-AA5E-7F0490D50F98}"/>
              </a:ext>
            </a:extLst>
          </p:cNvPr>
          <p:cNvGrpSpPr/>
          <p:nvPr/>
        </p:nvGrpSpPr>
        <p:grpSpPr>
          <a:xfrm>
            <a:off x="5445495" y="1196471"/>
            <a:ext cx="3698505" cy="2218431"/>
            <a:chOff x="5466776" y="1532701"/>
            <a:chExt cx="3698505" cy="2218431"/>
          </a:xfrm>
        </p:grpSpPr>
        <p:pic>
          <p:nvPicPr>
            <p:cNvPr id="7" name="Picture 6">
              <a:extLst>
                <a:ext uri="{FF2B5EF4-FFF2-40B4-BE49-F238E27FC236}">
                  <a16:creationId xmlns:a16="http://schemas.microsoft.com/office/drawing/2014/main" id="{1C9B0B19-DBAF-48F2-9426-E33959055663}"/>
                </a:ext>
              </a:extLst>
            </p:cNvPr>
            <p:cNvPicPr>
              <a:picLocks noChangeAspect="1"/>
            </p:cNvPicPr>
            <p:nvPr/>
          </p:nvPicPr>
          <p:blipFill>
            <a:blip r:embed="rId5"/>
            <a:stretch>
              <a:fillRect/>
            </a:stretch>
          </p:blipFill>
          <p:spPr>
            <a:xfrm>
              <a:off x="5466776" y="1532701"/>
              <a:ext cx="3448625" cy="1758979"/>
            </a:xfrm>
            <a:prstGeom prst="rect">
              <a:avLst/>
            </a:prstGeom>
          </p:spPr>
        </p:pic>
        <p:sp>
          <p:nvSpPr>
            <p:cNvPr id="16" name="TextBox 15">
              <a:extLst>
                <a:ext uri="{FF2B5EF4-FFF2-40B4-BE49-F238E27FC236}">
                  <a16:creationId xmlns:a16="http://schemas.microsoft.com/office/drawing/2014/main" id="{A10C104F-D2F6-47E8-AAC2-35D001714722}"/>
                </a:ext>
              </a:extLst>
            </p:cNvPr>
            <p:cNvSpPr txBox="1"/>
            <p:nvPr/>
          </p:nvSpPr>
          <p:spPr>
            <a:xfrm>
              <a:off x="5920740" y="3335634"/>
              <a:ext cx="3244541" cy="415498"/>
            </a:xfrm>
            <a:prstGeom prst="rect">
              <a:avLst/>
            </a:prstGeom>
            <a:noFill/>
          </p:spPr>
          <p:txBody>
            <a:bodyPr wrap="square" rtlCol="0">
              <a:spAutoFit/>
            </a:bodyPr>
            <a:lstStyle/>
            <a:p>
              <a:r>
                <a:rPr lang="en-US" sz="1050" dirty="0"/>
                <a:t>A schematic for an optical reservoir computer implemented on photonic integrated circuit.</a:t>
              </a:r>
            </a:p>
          </p:txBody>
        </p:sp>
      </p:grpSp>
      <p:sp>
        <p:nvSpPr>
          <p:cNvPr id="18" name="Text Placeholder 3">
            <a:extLst>
              <a:ext uri="{FF2B5EF4-FFF2-40B4-BE49-F238E27FC236}">
                <a16:creationId xmlns:a16="http://schemas.microsoft.com/office/drawing/2014/main" id="{22F1296B-949D-4F93-BECF-3D99A6315ECA}"/>
              </a:ext>
            </a:extLst>
          </p:cNvPr>
          <p:cNvSpPr>
            <a:spLocks noGrp="1"/>
          </p:cNvSpPr>
          <p:nvPr>
            <p:ph type="body" sz="quarter" idx="17"/>
          </p:nvPr>
        </p:nvSpPr>
        <p:spPr>
          <a:xfrm>
            <a:off x="228600" y="6149975"/>
            <a:ext cx="8475663" cy="452438"/>
          </a:xfrm>
        </p:spPr>
        <p:txBody>
          <a:bodyPr/>
          <a:lstStyle/>
          <a:p>
            <a:r>
              <a:rPr lang="en-US" dirty="0"/>
              <a:t>Clear path-forward for building integrated photonics circuit. Can achieve&gt;GHZ processing with a PIC, training would take ~microsecond time. </a:t>
            </a:r>
          </a:p>
        </p:txBody>
      </p:sp>
    </p:spTree>
    <p:extLst>
      <p:ext uri="{BB962C8B-B14F-4D97-AF65-F5344CB8AC3E}">
        <p14:creationId xmlns:p14="http://schemas.microsoft.com/office/powerpoint/2010/main" val="2415383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BBBCF-50DC-463D-9B7D-13E3F3FD1385}"/>
              </a:ext>
            </a:extLst>
          </p:cNvPr>
          <p:cNvSpPr>
            <a:spLocks noGrp="1"/>
          </p:cNvSpPr>
          <p:nvPr>
            <p:ph type="title"/>
          </p:nvPr>
        </p:nvSpPr>
        <p:spPr/>
        <p:txBody>
          <a:bodyPr/>
          <a:lstStyle/>
          <a:p>
            <a:r>
              <a:rPr lang="en-US" dirty="0"/>
              <a:t>Reservoir computer on a personal laptop</a:t>
            </a:r>
          </a:p>
        </p:txBody>
      </p:sp>
      <p:sp>
        <p:nvSpPr>
          <p:cNvPr id="8" name="TextBox 7">
            <a:extLst>
              <a:ext uri="{FF2B5EF4-FFF2-40B4-BE49-F238E27FC236}">
                <a16:creationId xmlns:a16="http://schemas.microsoft.com/office/drawing/2014/main" id="{D4C1B345-C540-425E-B7B0-514D2B8CC28E}"/>
              </a:ext>
            </a:extLst>
          </p:cNvPr>
          <p:cNvSpPr txBox="1"/>
          <p:nvPr/>
        </p:nvSpPr>
        <p:spPr>
          <a:xfrm>
            <a:off x="251644" y="5730495"/>
            <a:ext cx="4828033"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Incorrect predictions indicated by blue dots.</a:t>
            </a:r>
          </a:p>
          <a:p>
            <a:pPr marL="285750" indent="-285750">
              <a:buFont typeface="Arial" panose="020B0604020202020204" pitchFamily="34" charset="0"/>
              <a:buChar char="•"/>
            </a:pPr>
            <a:r>
              <a:rPr lang="en-US" sz="1200" b="1" dirty="0"/>
              <a:t>Reservoir size = 80</a:t>
            </a:r>
            <a:r>
              <a:rPr lang="en-US" sz="1200" dirty="0"/>
              <a:t>, Leak rate = 0.8</a:t>
            </a:r>
          </a:p>
          <a:p>
            <a:pPr marL="285750" indent="-285750">
              <a:buFont typeface="Arial" panose="020B0604020202020204" pitchFamily="34" charset="0"/>
              <a:buChar char="•"/>
            </a:pPr>
            <a:r>
              <a:rPr lang="en-US" sz="1200" b="1" dirty="0"/>
              <a:t>Accuracy = 97.3%, Training time = 0.6 s</a:t>
            </a:r>
          </a:p>
          <a:p>
            <a:pPr marL="285750" indent="-285750">
              <a:buFont typeface="Arial" panose="020B0604020202020204" pitchFamily="34" charset="0"/>
              <a:buChar char="•"/>
            </a:pPr>
            <a:endParaRPr lang="en-US" sz="1200" b="1" dirty="0"/>
          </a:p>
          <a:p>
            <a:endParaRPr lang="en-US" sz="1200" dirty="0"/>
          </a:p>
        </p:txBody>
      </p:sp>
      <p:pic>
        <p:nvPicPr>
          <p:cNvPr id="9" name="Picture 8">
            <a:extLst>
              <a:ext uri="{FF2B5EF4-FFF2-40B4-BE49-F238E27FC236}">
                <a16:creationId xmlns:a16="http://schemas.microsoft.com/office/drawing/2014/main" id="{668B630A-103B-4FEA-A392-2919C016ABEC}"/>
              </a:ext>
            </a:extLst>
          </p:cNvPr>
          <p:cNvPicPr>
            <a:picLocks noChangeAspect="1"/>
          </p:cNvPicPr>
          <p:nvPr/>
        </p:nvPicPr>
        <p:blipFill>
          <a:blip r:embed="rId2"/>
          <a:stretch>
            <a:fillRect/>
          </a:stretch>
        </p:blipFill>
        <p:spPr>
          <a:xfrm>
            <a:off x="292360" y="3770452"/>
            <a:ext cx="3657600" cy="1982481"/>
          </a:xfrm>
          <a:prstGeom prst="rect">
            <a:avLst/>
          </a:prstGeom>
        </p:spPr>
      </p:pic>
      <p:sp>
        <p:nvSpPr>
          <p:cNvPr id="10" name="TextBox 9">
            <a:extLst>
              <a:ext uri="{FF2B5EF4-FFF2-40B4-BE49-F238E27FC236}">
                <a16:creationId xmlns:a16="http://schemas.microsoft.com/office/drawing/2014/main" id="{70B9461B-907D-4E28-8F1C-A9B64A3B11FB}"/>
              </a:ext>
            </a:extLst>
          </p:cNvPr>
          <p:cNvSpPr txBox="1"/>
          <p:nvPr/>
        </p:nvSpPr>
        <p:spPr>
          <a:xfrm>
            <a:off x="228599" y="919569"/>
            <a:ext cx="84106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training sequences were sent in order (i.e. all of Speaker 1’s sequences, then all of Speaker 2’s sequences, etc.)</a:t>
            </a:r>
          </a:p>
          <a:p>
            <a:pPr marL="285750" indent="-285750">
              <a:buFont typeface="Arial" panose="020B0604020202020204" pitchFamily="34" charset="0"/>
              <a:buChar char="•"/>
            </a:pPr>
            <a:r>
              <a:rPr lang="en-US" dirty="0"/>
              <a:t>The test sequences were sent in a random order</a:t>
            </a:r>
          </a:p>
        </p:txBody>
      </p:sp>
      <p:sp>
        <p:nvSpPr>
          <p:cNvPr id="7" name="Text Placeholder 2">
            <a:extLst>
              <a:ext uri="{FF2B5EF4-FFF2-40B4-BE49-F238E27FC236}">
                <a16:creationId xmlns:a16="http://schemas.microsoft.com/office/drawing/2014/main" id="{39248748-5560-47FD-B004-CC58EA36A26E}"/>
              </a:ext>
            </a:extLst>
          </p:cNvPr>
          <p:cNvSpPr>
            <a:spLocks noGrp="1"/>
          </p:cNvSpPr>
          <p:nvPr>
            <p:ph type="body" sz="quarter" idx="16"/>
          </p:nvPr>
        </p:nvSpPr>
        <p:spPr>
          <a:xfrm>
            <a:off x="228600" y="614874"/>
            <a:ext cx="7909560" cy="522851"/>
          </a:xfrm>
        </p:spPr>
        <p:txBody>
          <a:bodyPr/>
          <a:lstStyle/>
          <a:p>
            <a:r>
              <a:rPr lang="en-US" dirty="0"/>
              <a:t>Alpha, neuron size, and noise analysis</a:t>
            </a:r>
          </a:p>
        </p:txBody>
      </p:sp>
      <p:pic>
        <p:nvPicPr>
          <p:cNvPr id="12" name="Picture 11">
            <a:extLst>
              <a:ext uri="{FF2B5EF4-FFF2-40B4-BE49-F238E27FC236}">
                <a16:creationId xmlns:a16="http://schemas.microsoft.com/office/drawing/2014/main" id="{6EBC72EB-9543-4340-8ADF-A4B00DD78632}"/>
              </a:ext>
            </a:extLst>
          </p:cNvPr>
          <p:cNvPicPr>
            <a:picLocks noChangeAspect="1"/>
          </p:cNvPicPr>
          <p:nvPr/>
        </p:nvPicPr>
        <p:blipFill rotWithShape="1">
          <a:blip r:embed="rId3"/>
          <a:srcRect t="51918"/>
          <a:stretch/>
        </p:blipFill>
        <p:spPr>
          <a:xfrm>
            <a:off x="5031995" y="1786102"/>
            <a:ext cx="4112005" cy="2088452"/>
          </a:xfrm>
          <a:prstGeom prst="rect">
            <a:avLst/>
          </a:prstGeom>
        </p:spPr>
      </p:pic>
      <p:grpSp>
        <p:nvGrpSpPr>
          <p:cNvPr id="17" name="Group 16">
            <a:extLst>
              <a:ext uri="{FF2B5EF4-FFF2-40B4-BE49-F238E27FC236}">
                <a16:creationId xmlns:a16="http://schemas.microsoft.com/office/drawing/2014/main" id="{23E5FFED-691E-4799-B586-4AED2F4F8CC5}"/>
              </a:ext>
            </a:extLst>
          </p:cNvPr>
          <p:cNvGrpSpPr/>
          <p:nvPr/>
        </p:nvGrpSpPr>
        <p:grpSpPr>
          <a:xfrm>
            <a:off x="5004043" y="3832857"/>
            <a:ext cx="3737644" cy="2638881"/>
            <a:chOff x="5249342" y="4303804"/>
            <a:chExt cx="3296967" cy="2356187"/>
          </a:xfrm>
        </p:grpSpPr>
        <p:grpSp>
          <p:nvGrpSpPr>
            <p:cNvPr id="5" name="Group 4">
              <a:extLst>
                <a:ext uri="{FF2B5EF4-FFF2-40B4-BE49-F238E27FC236}">
                  <a16:creationId xmlns:a16="http://schemas.microsoft.com/office/drawing/2014/main" id="{8FB55200-6955-4127-8670-42576623C41F}"/>
                </a:ext>
              </a:extLst>
            </p:cNvPr>
            <p:cNvGrpSpPr/>
            <p:nvPr/>
          </p:nvGrpSpPr>
          <p:grpSpPr>
            <a:xfrm>
              <a:off x="5249342" y="4303804"/>
              <a:ext cx="3296967" cy="2356187"/>
              <a:chOff x="5249342" y="4303804"/>
              <a:chExt cx="3296967" cy="2356187"/>
            </a:xfrm>
          </p:grpSpPr>
          <p:pic>
            <p:nvPicPr>
              <p:cNvPr id="11" name="Picture 10">
                <a:extLst>
                  <a:ext uri="{FF2B5EF4-FFF2-40B4-BE49-F238E27FC236}">
                    <a16:creationId xmlns:a16="http://schemas.microsoft.com/office/drawing/2014/main" id="{28E1432A-A267-41BF-ABBC-F4B8654E8935}"/>
                  </a:ext>
                </a:extLst>
              </p:cNvPr>
              <p:cNvPicPr>
                <a:picLocks noChangeAspect="1"/>
              </p:cNvPicPr>
              <p:nvPr/>
            </p:nvPicPr>
            <p:blipFill>
              <a:blip r:embed="rId4"/>
              <a:stretch>
                <a:fillRect/>
              </a:stretch>
            </p:blipFill>
            <p:spPr>
              <a:xfrm>
                <a:off x="5249342" y="4303804"/>
                <a:ext cx="3296967" cy="2356187"/>
              </a:xfrm>
              <a:prstGeom prst="rect">
                <a:avLst/>
              </a:prstGeom>
            </p:spPr>
          </p:pic>
          <p:grpSp>
            <p:nvGrpSpPr>
              <p:cNvPr id="4" name="Group 3">
                <a:extLst>
                  <a:ext uri="{FF2B5EF4-FFF2-40B4-BE49-F238E27FC236}">
                    <a16:creationId xmlns:a16="http://schemas.microsoft.com/office/drawing/2014/main" id="{9810E853-C37B-4FB1-AEE2-1800BD1C571A}"/>
                  </a:ext>
                </a:extLst>
              </p:cNvPr>
              <p:cNvGrpSpPr/>
              <p:nvPr/>
            </p:nvGrpSpPr>
            <p:grpSpPr>
              <a:xfrm>
                <a:off x="5628398" y="4741157"/>
                <a:ext cx="1293840" cy="1788112"/>
                <a:chOff x="5628398" y="4741157"/>
                <a:chExt cx="1293840" cy="1788112"/>
              </a:xfrm>
            </p:grpSpPr>
            <p:sp>
              <p:nvSpPr>
                <p:cNvPr id="3" name="Rectangle 2">
                  <a:extLst>
                    <a:ext uri="{FF2B5EF4-FFF2-40B4-BE49-F238E27FC236}">
                      <a16:creationId xmlns:a16="http://schemas.microsoft.com/office/drawing/2014/main" id="{C3B815C6-599E-4758-8EC3-4201F317B7CC}"/>
                    </a:ext>
                  </a:extLst>
                </p:cNvPr>
                <p:cNvSpPr/>
                <p:nvPr/>
              </p:nvSpPr>
              <p:spPr>
                <a:xfrm>
                  <a:off x="6242103" y="4741157"/>
                  <a:ext cx="249381" cy="1788112"/>
                </a:xfrm>
                <a:prstGeom prst="rect">
                  <a:avLst/>
                </a:prstGeom>
                <a:noFill/>
                <a:ln w="12700">
                  <a:solidFill>
                    <a:schemeClr val="bg2">
                      <a:lumMod val="60000"/>
                      <a:lumOff val="4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sp>
              <p:nvSpPr>
                <p:cNvPr id="13" name="Rectangle 12">
                  <a:extLst>
                    <a:ext uri="{FF2B5EF4-FFF2-40B4-BE49-F238E27FC236}">
                      <a16:creationId xmlns:a16="http://schemas.microsoft.com/office/drawing/2014/main" id="{54E6B4E9-71A6-491E-9076-883903A246AD}"/>
                    </a:ext>
                  </a:extLst>
                </p:cNvPr>
                <p:cNvSpPr/>
                <p:nvPr/>
              </p:nvSpPr>
              <p:spPr>
                <a:xfrm rot="16200000">
                  <a:off x="6187619" y="4479728"/>
                  <a:ext cx="175397" cy="1293840"/>
                </a:xfrm>
                <a:prstGeom prst="rect">
                  <a:avLst/>
                </a:prstGeom>
                <a:noFill/>
                <a:ln w="12700">
                  <a:solidFill>
                    <a:schemeClr val="bg2">
                      <a:lumMod val="60000"/>
                      <a:lumOff val="4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grpSp>
        </p:grpSp>
        <p:cxnSp>
          <p:nvCxnSpPr>
            <p:cNvPr id="16" name="Straight Arrow Connector 15">
              <a:extLst>
                <a:ext uri="{FF2B5EF4-FFF2-40B4-BE49-F238E27FC236}">
                  <a16:creationId xmlns:a16="http://schemas.microsoft.com/office/drawing/2014/main" id="{D60806AB-7478-4E6B-8664-D9819815B4B4}"/>
                </a:ext>
              </a:extLst>
            </p:cNvPr>
            <p:cNvCxnSpPr>
              <a:cxnSpLocks/>
            </p:cNvCxnSpPr>
            <p:nvPr/>
          </p:nvCxnSpPr>
          <p:spPr>
            <a:xfrm flipV="1">
              <a:off x="5450233" y="5237931"/>
              <a:ext cx="701186" cy="1029870"/>
            </a:xfrm>
            <a:prstGeom prst="straightConnector1">
              <a:avLst/>
            </a:prstGeom>
            <a:ln w="12700">
              <a:solidFill>
                <a:schemeClr val="bg2">
                  <a:lumMod val="60000"/>
                  <a:lumOff val="4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7657F96B-C822-4402-839C-AD173A3E4838}"/>
              </a:ext>
            </a:extLst>
          </p:cNvPr>
          <p:cNvSpPr txBox="1"/>
          <p:nvPr/>
        </p:nvSpPr>
        <p:spPr>
          <a:xfrm>
            <a:off x="4132682" y="5961392"/>
            <a:ext cx="1933378" cy="461665"/>
          </a:xfrm>
          <a:prstGeom prst="rect">
            <a:avLst/>
          </a:prstGeom>
          <a:noFill/>
        </p:spPr>
        <p:txBody>
          <a:bodyPr wrap="square" rtlCol="0">
            <a:spAutoFit/>
          </a:bodyPr>
          <a:lstStyle/>
          <a:p>
            <a:r>
              <a:rPr lang="en-US" sz="1200" dirty="0"/>
              <a:t>Experimentally</a:t>
            </a:r>
          </a:p>
          <a:p>
            <a:r>
              <a:rPr lang="en-US" sz="1200" dirty="0"/>
              <a:t>achieved regime</a:t>
            </a:r>
          </a:p>
        </p:txBody>
      </p:sp>
      <p:grpSp>
        <p:nvGrpSpPr>
          <p:cNvPr id="25" name="Group 24">
            <a:extLst>
              <a:ext uri="{FF2B5EF4-FFF2-40B4-BE49-F238E27FC236}">
                <a16:creationId xmlns:a16="http://schemas.microsoft.com/office/drawing/2014/main" id="{02577E7A-B408-43EE-83D2-F4832918A2CF}"/>
              </a:ext>
            </a:extLst>
          </p:cNvPr>
          <p:cNvGrpSpPr/>
          <p:nvPr/>
        </p:nvGrpSpPr>
        <p:grpSpPr>
          <a:xfrm>
            <a:off x="147171" y="1827319"/>
            <a:ext cx="3885288" cy="2047235"/>
            <a:chOff x="147171" y="1827319"/>
            <a:chExt cx="3885288" cy="2047235"/>
          </a:xfrm>
        </p:grpSpPr>
        <p:pic>
          <p:nvPicPr>
            <p:cNvPr id="6" name="Picture 5">
              <a:extLst>
                <a:ext uri="{FF2B5EF4-FFF2-40B4-BE49-F238E27FC236}">
                  <a16:creationId xmlns:a16="http://schemas.microsoft.com/office/drawing/2014/main" id="{4791CF6F-7E42-48E2-AB70-736A99DFFDEB}"/>
                </a:ext>
              </a:extLst>
            </p:cNvPr>
            <p:cNvPicPr>
              <a:picLocks noChangeAspect="1"/>
            </p:cNvPicPr>
            <p:nvPr/>
          </p:nvPicPr>
          <p:blipFill rotWithShape="1">
            <a:blip r:embed="rId3"/>
            <a:srcRect b="52095"/>
            <a:stretch/>
          </p:blipFill>
          <p:spPr>
            <a:xfrm>
              <a:off x="147171" y="1827319"/>
              <a:ext cx="3885288" cy="1966029"/>
            </a:xfrm>
            <a:prstGeom prst="rect">
              <a:avLst/>
            </a:prstGeom>
          </p:spPr>
        </p:pic>
        <p:grpSp>
          <p:nvGrpSpPr>
            <p:cNvPr id="23" name="Group 22">
              <a:extLst>
                <a:ext uri="{FF2B5EF4-FFF2-40B4-BE49-F238E27FC236}">
                  <a16:creationId xmlns:a16="http://schemas.microsoft.com/office/drawing/2014/main" id="{43F50ED6-81F6-4EF0-969B-138E46129CD2}"/>
                </a:ext>
              </a:extLst>
            </p:cNvPr>
            <p:cNvGrpSpPr/>
            <p:nvPr/>
          </p:nvGrpSpPr>
          <p:grpSpPr>
            <a:xfrm>
              <a:off x="2642615" y="2262083"/>
              <a:ext cx="357524" cy="1612471"/>
              <a:chOff x="2589716" y="2350235"/>
              <a:chExt cx="357524" cy="1612471"/>
            </a:xfrm>
          </p:grpSpPr>
          <p:sp>
            <p:nvSpPr>
              <p:cNvPr id="20" name="Rectangle 19">
                <a:extLst>
                  <a:ext uri="{FF2B5EF4-FFF2-40B4-BE49-F238E27FC236}">
                    <a16:creationId xmlns:a16="http://schemas.microsoft.com/office/drawing/2014/main" id="{C700C526-0379-4F2B-9CDD-25CC7E0C4015}"/>
                  </a:ext>
                </a:extLst>
              </p:cNvPr>
              <p:cNvSpPr/>
              <p:nvPr/>
            </p:nvSpPr>
            <p:spPr>
              <a:xfrm>
                <a:off x="2589716" y="2350235"/>
                <a:ext cx="297068" cy="235515"/>
              </a:xfrm>
              <a:prstGeom prst="rect">
                <a:avLst/>
              </a:prstGeom>
              <a:noFill/>
              <a:ln w="127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cxnSp>
            <p:nvCxnSpPr>
              <p:cNvPr id="22" name="Straight Arrow Connector 21">
                <a:extLst>
                  <a:ext uri="{FF2B5EF4-FFF2-40B4-BE49-F238E27FC236}">
                    <a16:creationId xmlns:a16="http://schemas.microsoft.com/office/drawing/2014/main" id="{82712B3A-31B6-4ABF-B7CD-10DF7540357B}"/>
                  </a:ext>
                </a:extLst>
              </p:cNvPr>
              <p:cNvCxnSpPr>
                <a:cxnSpLocks/>
              </p:cNvCxnSpPr>
              <p:nvPr/>
            </p:nvCxnSpPr>
            <p:spPr>
              <a:xfrm>
                <a:off x="2743200" y="2585750"/>
                <a:ext cx="204040" cy="1376956"/>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27" name="Text Placeholder 3">
            <a:extLst>
              <a:ext uri="{FF2B5EF4-FFF2-40B4-BE49-F238E27FC236}">
                <a16:creationId xmlns:a16="http://schemas.microsoft.com/office/drawing/2014/main" id="{FB3F0AA1-30A8-483B-88F8-3347B2EFBBB5}"/>
              </a:ext>
            </a:extLst>
          </p:cNvPr>
          <p:cNvSpPr>
            <a:spLocks noGrp="1"/>
          </p:cNvSpPr>
          <p:nvPr>
            <p:ph type="body" sz="quarter" idx="17"/>
          </p:nvPr>
        </p:nvSpPr>
        <p:spPr>
          <a:xfrm>
            <a:off x="292360" y="6430040"/>
            <a:ext cx="9200711" cy="452437"/>
          </a:xfrm>
        </p:spPr>
        <p:txBody>
          <a:bodyPr/>
          <a:lstStyle/>
          <a:p>
            <a:r>
              <a:rPr lang="en-US" dirty="0"/>
              <a:t>80 high-quality neurons are sufficient for classification, doable number for high-speed PIC</a:t>
            </a:r>
          </a:p>
        </p:txBody>
      </p:sp>
      <p:sp>
        <p:nvSpPr>
          <p:cNvPr id="30" name="Rectangle 29">
            <a:extLst>
              <a:ext uri="{FF2B5EF4-FFF2-40B4-BE49-F238E27FC236}">
                <a16:creationId xmlns:a16="http://schemas.microsoft.com/office/drawing/2014/main" id="{869E9E2D-7D75-4140-8658-0FAC3299682E}"/>
              </a:ext>
            </a:extLst>
          </p:cNvPr>
          <p:cNvSpPr/>
          <p:nvPr/>
        </p:nvSpPr>
        <p:spPr>
          <a:xfrm>
            <a:off x="2286000" y="2690336"/>
            <a:ext cx="4572000" cy="646331"/>
          </a:xfrm>
          <a:prstGeom prst="rect">
            <a:avLst/>
          </a:prstGeom>
        </p:spPr>
        <p:txBody>
          <a:bodyPr>
            <a:spAutoFit/>
          </a:bodyPr>
          <a:lstStyle/>
          <a:p>
            <a:endParaRPr lang="en-US" dirty="0"/>
          </a:p>
          <a:p>
            <a:r>
              <a:rPr lang="en-US" dirty="0"/>
              <a:t> </a:t>
            </a:r>
          </a:p>
        </p:txBody>
      </p:sp>
    </p:spTree>
    <p:extLst>
      <p:ext uri="{BB962C8B-B14F-4D97-AF65-F5344CB8AC3E}">
        <p14:creationId xmlns:p14="http://schemas.microsoft.com/office/powerpoint/2010/main" val="3294542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Neural Networks</a:t>
            </a:r>
          </a:p>
        </p:txBody>
      </p:sp>
      <p:sp>
        <p:nvSpPr>
          <p:cNvPr id="5" name="Text Placeholder 4"/>
          <p:cNvSpPr>
            <a:spLocks noGrp="1"/>
          </p:cNvSpPr>
          <p:nvPr>
            <p:ph type="body" sz="quarter" idx="16"/>
          </p:nvPr>
        </p:nvSpPr>
        <p:spPr/>
        <p:txBody>
          <a:bodyPr/>
          <a:lstStyle/>
          <a:p>
            <a:r>
              <a:rPr lang="en-US" dirty="0">
                <a:solidFill>
                  <a:srgbClr val="7F7F7F"/>
                </a:solidFill>
              </a:rPr>
              <a:t>A bit of background…</a:t>
            </a:r>
          </a:p>
        </p:txBody>
      </p:sp>
      <p:sp>
        <p:nvSpPr>
          <p:cNvPr id="6" name="Text Placeholder 5"/>
          <p:cNvSpPr>
            <a:spLocks noGrp="1"/>
          </p:cNvSpPr>
          <p:nvPr>
            <p:ph type="body" sz="quarter" idx="17"/>
          </p:nvPr>
        </p:nvSpPr>
        <p:spPr/>
        <p:txBody>
          <a:bodyPr/>
          <a:lstStyle/>
          <a:p>
            <a:r>
              <a:rPr lang="en-US" dirty="0"/>
              <a:t>TAKEAWAY: </a:t>
            </a:r>
            <a:r>
              <a:rPr lang="en-US" b="0" dirty="0"/>
              <a:t>A neural network, plain and simply, is a function that takes inputs and maps them to a desired output after it has been “trained” to do so. </a:t>
            </a:r>
            <a:endParaRPr lang="en-US" b="0" dirty="0">
              <a:solidFill>
                <a:srgbClr val="7F7F7F"/>
              </a:solidFill>
            </a:endParaRPr>
          </a:p>
        </p:txBody>
      </p:sp>
      <p:sp>
        <p:nvSpPr>
          <p:cNvPr id="16" name="TextBox 15">
            <a:extLst>
              <a:ext uri="{FF2B5EF4-FFF2-40B4-BE49-F238E27FC236}">
                <a16:creationId xmlns:a16="http://schemas.microsoft.com/office/drawing/2014/main" id="{640C37ED-D387-46F5-AB6F-2D2FA56E8C73}"/>
              </a:ext>
            </a:extLst>
          </p:cNvPr>
          <p:cNvSpPr txBox="1"/>
          <p:nvPr/>
        </p:nvSpPr>
        <p:spPr>
          <a:xfrm>
            <a:off x="5043743" y="5860881"/>
            <a:ext cx="2757532" cy="246221"/>
          </a:xfrm>
          <a:prstGeom prst="rect">
            <a:avLst/>
          </a:prstGeom>
          <a:noFill/>
        </p:spPr>
        <p:txBody>
          <a:bodyPr wrap="square" rtlCol="0">
            <a:spAutoFit/>
          </a:bodyPr>
          <a:lstStyle/>
          <a:p>
            <a:r>
              <a:rPr lang="en-US" sz="1000" i="1" dirty="0"/>
              <a:t>Animation: 3Blue1Brown, YouTube</a:t>
            </a:r>
          </a:p>
        </p:txBody>
      </p:sp>
      <p:sp>
        <p:nvSpPr>
          <p:cNvPr id="17" name="TextBox 16">
            <a:extLst>
              <a:ext uri="{FF2B5EF4-FFF2-40B4-BE49-F238E27FC236}">
                <a16:creationId xmlns:a16="http://schemas.microsoft.com/office/drawing/2014/main" id="{E201F542-D39B-4DA9-801A-21361830CE34}"/>
              </a:ext>
            </a:extLst>
          </p:cNvPr>
          <p:cNvSpPr txBox="1"/>
          <p:nvPr/>
        </p:nvSpPr>
        <p:spPr>
          <a:xfrm>
            <a:off x="90223" y="1064944"/>
            <a:ext cx="8963554" cy="2862322"/>
          </a:xfrm>
          <a:prstGeom prst="rect">
            <a:avLst/>
          </a:prstGeom>
          <a:noFill/>
        </p:spPr>
        <p:txBody>
          <a:bodyPr wrap="square" rtlCol="0">
            <a:spAutoFit/>
          </a:bodyPr>
          <a:lstStyle/>
          <a:p>
            <a:pPr marL="285750" indent="-285750">
              <a:buFont typeface="Arial" panose="020B0604020202020204" pitchFamily="34" charset="0"/>
              <a:buChar char="•"/>
              <a:tabLst>
                <a:tab pos="342900" algn="l"/>
              </a:tabLst>
            </a:pPr>
            <a:r>
              <a:rPr lang="en-US" dirty="0"/>
              <a:t>Mesh network of “connected” layers of “neurons” that try to find abstract features in datasets</a:t>
            </a:r>
          </a:p>
          <a:p>
            <a:pPr marL="285750" indent="-285750">
              <a:buFont typeface="Arial" panose="020B0604020202020204" pitchFamily="34" charset="0"/>
              <a:buChar char="•"/>
              <a:tabLst>
                <a:tab pos="342900" algn="l"/>
              </a:tabLst>
            </a:pPr>
            <a:r>
              <a:rPr lang="en-US" dirty="0"/>
              <a:t>Neuron : a thing that holds a number and pathways to other neurons</a:t>
            </a:r>
          </a:p>
          <a:p>
            <a:pPr marL="285750" indent="-285750">
              <a:buFont typeface="Arial" panose="020B0604020202020204" pitchFamily="34" charset="0"/>
              <a:buChar char="•"/>
              <a:tabLst>
                <a:tab pos="342900" algn="l"/>
              </a:tabLst>
            </a:pPr>
            <a:r>
              <a:rPr lang="en-US" dirty="0"/>
              <a:t>Network : neurons from layer to layer are connected and can influence each other</a:t>
            </a:r>
          </a:p>
          <a:p>
            <a:pPr marL="285750" indent="-285750">
              <a:buFont typeface="Arial" panose="020B0604020202020204" pitchFamily="34" charset="0"/>
              <a:buChar char="•"/>
              <a:tabLst>
                <a:tab pos="342900" algn="l"/>
              </a:tabLst>
            </a:pPr>
            <a:endParaRPr lang="en-US" dirty="0"/>
          </a:p>
          <a:p>
            <a:pPr marL="285750" indent="-285750">
              <a:buFont typeface="Arial" panose="020B0604020202020204" pitchFamily="34" charset="0"/>
              <a:buChar char="•"/>
              <a:tabLst>
                <a:tab pos="342900" algn="l"/>
              </a:tabLst>
            </a:pPr>
            <a:r>
              <a:rPr lang="en-US" b="1" dirty="0"/>
              <a:t>Goal</a:t>
            </a:r>
            <a:r>
              <a:rPr lang="en-US" dirty="0"/>
              <a:t> : Train the neural network (i.e., figure out the best set of connections) for a given task so that it can make predictions in the future</a:t>
            </a:r>
          </a:p>
          <a:p>
            <a:pPr marL="285750" indent="-285750">
              <a:buFont typeface="Arial" panose="020B0604020202020204" pitchFamily="34" charset="0"/>
              <a:buChar char="•"/>
              <a:tabLst>
                <a:tab pos="342900" algn="l"/>
              </a:tabLst>
            </a:pPr>
            <a:endParaRPr lang="en-US" dirty="0"/>
          </a:p>
          <a:p>
            <a:pPr marL="285750" indent="-285750">
              <a:buFont typeface="Arial" panose="020B0604020202020204" pitchFamily="34" charset="0"/>
              <a:buChar char="•"/>
              <a:tabLst>
                <a:tab pos="342900" algn="l"/>
              </a:tabLst>
            </a:pPr>
            <a:endParaRPr lang="en-US" dirty="0"/>
          </a:p>
          <a:p>
            <a:pPr marL="285750" indent="-285750">
              <a:buFont typeface="Arial" panose="020B0604020202020204" pitchFamily="34" charset="0"/>
              <a:buChar char="•"/>
              <a:tabLst>
                <a:tab pos="342900" algn="l"/>
              </a:tabLst>
            </a:pPr>
            <a:endParaRPr lang="en-US" dirty="0"/>
          </a:p>
        </p:txBody>
      </p:sp>
      <p:pic>
        <p:nvPicPr>
          <p:cNvPr id="21" name="But what is a Neural Network_ _ Deep learning_ chapter 1 1m42.8s - 2m3.8s (aircAruvnKk) (1)">
            <a:hlinkClick r:id="" action="ppaction://media"/>
            <a:extLst>
              <a:ext uri="{FF2B5EF4-FFF2-40B4-BE49-F238E27FC236}">
                <a16:creationId xmlns:a16="http://schemas.microsoft.com/office/drawing/2014/main" id="{68AC9257-9B70-45C0-B5A1-D3E90FBD8B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67542" y="3071340"/>
            <a:ext cx="5008916" cy="2817515"/>
          </a:xfrm>
          <a:prstGeom prst="rect">
            <a:avLst/>
          </a:prstGeom>
        </p:spPr>
      </p:pic>
    </p:spTree>
    <p:extLst>
      <p:ext uri="{BB962C8B-B14F-4D97-AF65-F5344CB8AC3E}">
        <p14:creationId xmlns:p14="http://schemas.microsoft.com/office/powerpoint/2010/main" val="282857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36"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25" repeatCount="indefinite" fill="hold" display="0">
                  <p:stCondLst>
                    <p:cond delay="indefinite"/>
                  </p:stCondLst>
                </p:cTn>
                <p:tgtEl>
                  <p:spTgt spid="21"/>
                </p:tgtEl>
              </p:cMediaNode>
            </p:video>
            <p:seq concurrent="1" nextAc="seek">
              <p:cTn id="26" restart="whenNotActive" fill="hold" evtFilter="cancelBubble" nodeType="interactiveSeq">
                <p:stCondLst>
                  <p:cond evt="onClick" delay="0">
                    <p:tgtEl>
                      <p:spTgt spid="2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722FA5-64EC-405E-A6CC-87FCDD7A0D17}"/>
              </a:ext>
            </a:extLst>
          </p:cNvPr>
          <p:cNvPicPr>
            <a:picLocks noChangeAspect="1"/>
          </p:cNvPicPr>
          <p:nvPr/>
        </p:nvPicPr>
        <p:blipFill>
          <a:blip r:embed="rId3"/>
          <a:stretch>
            <a:fillRect/>
          </a:stretch>
        </p:blipFill>
        <p:spPr>
          <a:xfrm>
            <a:off x="1025853" y="3600044"/>
            <a:ext cx="6881553" cy="2490827"/>
          </a:xfrm>
          <a:prstGeom prst="rect">
            <a:avLst/>
          </a:prstGeom>
        </p:spPr>
      </p:pic>
      <p:sp>
        <p:nvSpPr>
          <p:cNvPr id="4" name="Title 3"/>
          <p:cNvSpPr>
            <a:spLocks noGrp="1"/>
          </p:cNvSpPr>
          <p:nvPr>
            <p:ph type="title"/>
          </p:nvPr>
        </p:nvSpPr>
        <p:spPr/>
        <p:txBody>
          <a:bodyPr/>
          <a:lstStyle/>
          <a:p>
            <a:r>
              <a:rPr lang="en-US" dirty="0"/>
              <a:t>Reservoir Computing / Echo State Networks</a:t>
            </a:r>
          </a:p>
        </p:txBody>
      </p:sp>
      <p:sp>
        <p:nvSpPr>
          <p:cNvPr id="5" name="Text Placeholder 4"/>
          <p:cNvSpPr>
            <a:spLocks noGrp="1"/>
          </p:cNvSpPr>
          <p:nvPr>
            <p:ph type="body" sz="quarter" idx="16"/>
          </p:nvPr>
        </p:nvSpPr>
        <p:spPr/>
        <p:txBody>
          <a:bodyPr/>
          <a:lstStyle/>
          <a:p>
            <a:r>
              <a:rPr lang="en-US" dirty="0">
                <a:solidFill>
                  <a:srgbClr val="7F7F7F"/>
                </a:solidFill>
              </a:rPr>
              <a:t>Training the output, not the method</a:t>
            </a:r>
          </a:p>
          <a:p>
            <a:endParaRPr lang="en-US" dirty="0">
              <a:solidFill>
                <a:srgbClr val="7F7F7F"/>
              </a:solidFill>
            </a:endParaRPr>
          </a:p>
        </p:txBody>
      </p:sp>
      <p:sp>
        <p:nvSpPr>
          <p:cNvPr id="10" name="TextBox 9">
            <a:extLst>
              <a:ext uri="{FF2B5EF4-FFF2-40B4-BE49-F238E27FC236}">
                <a16:creationId xmlns:a16="http://schemas.microsoft.com/office/drawing/2014/main" id="{AF37D539-CFA1-4E98-B196-E0AFEC633F3B}"/>
              </a:ext>
            </a:extLst>
          </p:cNvPr>
          <p:cNvSpPr txBox="1"/>
          <p:nvPr/>
        </p:nvSpPr>
        <p:spPr>
          <a:xfrm>
            <a:off x="42003" y="1053118"/>
            <a:ext cx="8963554" cy="2862322"/>
          </a:xfrm>
          <a:prstGeom prst="rect">
            <a:avLst/>
          </a:prstGeom>
          <a:noFill/>
        </p:spPr>
        <p:txBody>
          <a:bodyPr wrap="square" rtlCol="0">
            <a:spAutoFit/>
          </a:bodyPr>
          <a:lstStyle/>
          <a:p>
            <a:pPr marL="285750" indent="-285750">
              <a:buFont typeface="Arial" panose="020B0604020202020204" pitchFamily="34" charset="0"/>
              <a:buChar char="•"/>
              <a:tabLst>
                <a:tab pos="342900" algn="l"/>
              </a:tabLst>
            </a:pPr>
            <a:r>
              <a:rPr lang="en-US" dirty="0"/>
              <a:t>Echo State Networks (ESNs) are a type of reservoir computer (RC), which itself is an extension of neural networks</a:t>
            </a:r>
          </a:p>
          <a:p>
            <a:pPr marL="285750" indent="-285750">
              <a:buFont typeface="Arial" panose="020B0604020202020204" pitchFamily="34" charset="0"/>
              <a:buChar char="•"/>
              <a:tabLst>
                <a:tab pos="342900" algn="l"/>
              </a:tabLst>
            </a:pPr>
            <a:r>
              <a:rPr lang="en-US" b="1" dirty="0"/>
              <a:t>Key Aspects</a:t>
            </a:r>
          </a:p>
          <a:p>
            <a:pPr marL="742950" lvl="1" indent="-285750">
              <a:buFont typeface="Arial" panose="020B0604020202020204" pitchFamily="34" charset="0"/>
              <a:buChar char="•"/>
              <a:tabLst>
                <a:tab pos="342900" algn="l"/>
              </a:tabLst>
            </a:pPr>
            <a:r>
              <a:rPr lang="en-US" dirty="0"/>
              <a:t>Connections between neurons are random and fixed whereas traditional neural networks train all connections</a:t>
            </a:r>
          </a:p>
          <a:p>
            <a:pPr marL="742950" lvl="1" indent="-285750">
              <a:buFont typeface="Arial" panose="020B0604020202020204" pitchFamily="34" charset="0"/>
              <a:buChar char="•"/>
              <a:tabLst>
                <a:tab pos="342900" algn="l"/>
              </a:tabLst>
            </a:pPr>
            <a:r>
              <a:rPr lang="en-US" dirty="0"/>
              <a:t>Huge reservoir size + non-linear transfer function (connections) + Feedback connections = Captures non-linear, temporal dynamics of “real</a:t>
            </a:r>
            <a:r>
              <a:rPr lang="en-US"/>
              <a:t>” systems</a:t>
            </a:r>
            <a:endParaRPr lang="en-US" dirty="0"/>
          </a:p>
          <a:p>
            <a:pPr marL="742950" lvl="1" indent="-285750">
              <a:buFont typeface="Arial" panose="020B0604020202020204" pitchFamily="34" charset="0"/>
              <a:buChar char="•"/>
              <a:tabLst>
                <a:tab pos="342900" algn="l"/>
              </a:tabLst>
            </a:pPr>
            <a:r>
              <a:rPr lang="en-US" b="1" dirty="0"/>
              <a:t>Training is performed on a single layer of neurons using simple regression techniques (and thus computationally efficient)</a:t>
            </a:r>
          </a:p>
          <a:p>
            <a:pPr marL="285750" indent="-285750">
              <a:buFont typeface="Arial" panose="020B0604020202020204" pitchFamily="34" charset="0"/>
              <a:buChar char="•"/>
              <a:tabLst>
                <a:tab pos="342900" algn="l"/>
              </a:tabLst>
            </a:pPr>
            <a:endParaRPr lang="en-US" dirty="0"/>
          </a:p>
        </p:txBody>
      </p:sp>
      <p:sp>
        <p:nvSpPr>
          <p:cNvPr id="14" name="TextBox 13">
            <a:extLst>
              <a:ext uri="{FF2B5EF4-FFF2-40B4-BE49-F238E27FC236}">
                <a16:creationId xmlns:a16="http://schemas.microsoft.com/office/drawing/2014/main" id="{4E756D27-5664-4467-BFC0-9115BDDCDDE7}"/>
              </a:ext>
            </a:extLst>
          </p:cNvPr>
          <p:cNvSpPr txBox="1"/>
          <p:nvPr/>
        </p:nvSpPr>
        <p:spPr>
          <a:xfrm>
            <a:off x="7650430" y="6602254"/>
            <a:ext cx="1493570" cy="246221"/>
          </a:xfrm>
          <a:prstGeom prst="rect">
            <a:avLst/>
          </a:prstGeom>
          <a:noFill/>
        </p:spPr>
        <p:txBody>
          <a:bodyPr wrap="square" rtlCol="0">
            <a:spAutoFit/>
          </a:bodyPr>
          <a:lstStyle/>
          <a:p>
            <a:r>
              <a:rPr lang="en-US" sz="1000" i="1" dirty="0"/>
              <a:t>Figure: Ma et al., 2016</a:t>
            </a:r>
          </a:p>
        </p:txBody>
      </p:sp>
      <p:sp>
        <p:nvSpPr>
          <p:cNvPr id="15" name="Text Placeholder 5">
            <a:extLst>
              <a:ext uri="{FF2B5EF4-FFF2-40B4-BE49-F238E27FC236}">
                <a16:creationId xmlns:a16="http://schemas.microsoft.com/office/drawing/2014/main" id="{E0ED740D-97A1-48C6-9C98-DA1FD1D74F1B}"/>
              </a:ext>
            </a:extLst>
          </p:cNvPr>
          <p:cNvSpPr>
            <a:spLocks noGrp="1"/>
          </p:cNvSpPr>
          <p:nvPr>
            <p:ph type="body" sz="quarter" idx="17"/>
          </p:nvPr>
        </p:nvSpPr>
        <p:spPr>
          <a:xfrm>
            <a:off x="228601" y="6195537"/>
            <a:ext cx="8476059" cy="452437"/>
          </a:xfrm>
        </p:spPr>
        <p:txBody>
          <a:bodyPr/>
          <a:lstStyle/>
          <a:p>
            <a:r>
              <a:rPr lang="en-US" dirty="0"/>
              <a:t>APPLICATIONS: </a:t>
            </a:r>
            <a:r>
              <a:rPr lang="en-US" b="0" dirty="0"/>
              <a:t>Speech recognition, time-series predictions, signal classification, denoising, demodulation, on-the-fly signals intelligence, etc.</a:t>
            </a:r>
            <a:endParaRPr lang="en-US" b="0" dirty="0">
              <a:solidFill>
                <a:srgbClr val="7F7F7F"/>
              </a:solidFill>
            </a:endParaRPr>
          </a:p>
        </p:txBody>
      </p:sp>
    </p:spTree>
    <p:extLst>
      <p:ext uri="{BB962C8B-B14F-4D97-AF65-F5344CB8AC3E}">
        <p14:creationId xmlns:p14="http://schemas.microsoft.com/office/powerpoint/2010/main" val="272473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 Echo State Network in Operation</a:t>
            </a:r>
          </a:p>
        </p:txBody>
      </p:sp>
      <p:sp>
        <p:nvSpPr>
          <p:cNvPr id="5" name="Text Placeholder 4"/>
          <p:cNvSpPr>
            <a:spLocks noGrp="1"/>
          </p:cNvSpPr>
          <p:nvPr>
            <p:ph type="body" sz="quarter" idx="16"/>
          </p:nvPr>
        </p:nvSpPr>
        <p:spPr/>
        <p:txBody>
          <a:bodyPr/>
          <a:lstStyle/>
          <a:p>
            <a:r>
              <a:rPr lang="en-US" dirty="0">
                <a:solidFill>
                  <a:srgbClr val="7F7F7F"/>
                </a:solidFill>
              </a:rPr>
              <a:t>A look under the hood.</a:t>
            </a:r>
          </a:p>
          <a:p>
            <a:endParaRPr lang="en-US" dirty="0">
              <a:solidFill>
                <a:srgbClr val="7F7F7F"/>
              </a:solidFill>
            </a:endParaRPr>
          </a:p>
        </p:txBody>
      </p:sp>
      <p:sp>
        <p:nvSpPr>
          <p:cNvPr id="10" name="TextBox 9">
            <a:extLst>
              <a:ext uri="{FF2B5EF4-FFF2-40B4-BE49-F238E27FC236}">
                <a16:creationId xmlns:a16="http://schemas.microsoft.com/office/drawing/2014/main" id="{AF37D539-CFA1-4E98-B196-E0AFEC633F3B}"/>
              </a:ext>
            </a:extLst>
          </p:cNvPr>
          <p:cNvSpPr txBox="1"/>
          <p:nvPr/>
        </p:nvSpPr>
        <p:spPr>
          <a:xfrm>
            <a:off x="8963" y="4042879"/>
            <a:ext cx="8963554" cy="2031325"/>
          </a:xfrm>
          <a:prstGeom prst="rect">
            <a:avLst/>
          </a:prstGeom>
          <a:noFill/>
        </p:spPr>
        <p:txBody>
          <a:bodyPr wrap="square" rtlCol="0">
            <a:spAutoFit/>
          </a:bodyPr>
          <a:lstStyle/>
          <a:p>
            <a:pPr marL="342900" indent="-342900">
              <a:buFont typeface="+mj-lt"/>
              <a:buAutoNum type="arabicPeriod"/>
              <a:tabLst>
                <a:tab pos="342900" algn="l"/>
              </a:tabLst>
            </a:pPr>
            <a:r>
              <a:rPr lang="en-US" dirty="0"/>
              <a:t>Generate a large, random reservoir (</a:t>
            </a:r>
            <a:r>
              <a:rPr lang="en-US" b="1" dirty="0"/>
              <a:t>W</a:t>
            </a:r>
            <a:r>
              <a:rPr lang="en-US" baseline="30000" dirty="0"/>
              <a:t>in</a:t>
            </a:r>
            <a:r>
              <a:rPr lang="en-US" dirty="0"/>
              <a:t>, </a:t>
            </a:r>
            <a:r>
              <a:rPr lang="en-US" b="1" dirty="0"/>
              <a:t>W</a:t>
            </a:r>
            <a:r>
              <a:rPr lang="en-US" dirty="0"/>
              <a:t>).</a:t>
            </a:r>
          </a:p>
          <a:p>
            <a:pPr marL="342900" indent="-342900">
              <a:buFont typeface="+mj-lt"/>
              <a:buAutoNum type="arabicPeriod"/>
              <a:tabLst>
                <a:tab pos="342900" algn="l"/>
              </a:tabLst>
            </a:pPr>
            <a:r>
              <a:rPr lang="en-US" dirty="0"/>
              <a:t>Run every training input u(t) through the reservoir, collecting how the reservoir responds to each input x(t).</a:t>
            </a:r>
          </a:p>
          <a:p>
            <a:pPr marL="342900" indent="-342900">
              <a:buFont typeface="+mj-lt"/>
              <a:buAutoNum type="arabicPeriod"/>
              <a:tabLst>
                <a:tab pos="342900" algn="l"/>
              </a:tabLst>
            </a:pPr>
            <a:r>
              <a:rPr lang="en-US" dirty="0"/>
              <a:t>Compute </a:t>
            </a:r>
            <a:r>
              <a:rPr lang="en-US" b="1" dirty="0" err="1"/>
              <a:t>W</a:t>
            </a:r>
            <a:r>
              <a:rPr lang="en-US" baseline="30000" dirty="0" err="1"/>
              <a:t>out</a:t>
            </a:r>
            <a:r>
              <a:rPr lang="en-US" dirty="0"/>
              <a:t> from these activation states x(t) using linear regression, minimizing the error between y(t) and </a:t>
            </a:r>
            <a:r>
              <a:rPr lang="en-US" dirty="0" err="1"/>
              <a:t>y</a:t>
            </a:r>
            <a:r>
              <a:rPr lang="en-US" baseline="30000" dirty="0" err="1"/>
              <a:t>target</a:t>
            </a:r>
            <a:r>
              <a:rPr lang="en-US" dirty="0"/>
              <a:t>(t).</a:t>
            </a:r>
          </a:p>
          <a:p>
            <a:pPr marL="342900" indent="-342900">
              <a:buFont typeface="+mj-lt"/>
              <a:buAutoNum type="arabicPeriod"/>
              <a:tabLst>
                <a:tab pos="342900" algn="l"/>
              </a:tabLst>
            </a:pPr>
            <a:r>
              <a:rPr lang="en-US" dirty="0"/>
              <a:t>Use the trained network on new input data </a:t>
            </a:r>
            <a:r>
              <a:rPr lang="en-US" dirty="0" err="1"/>
              <a:t>u</a:t>
            </a:r>
            <a:r>
              <a:rPr lang="en-US" baseline="30000" dirty="0" err="1"/>
              <a:t>test</a:t>
            </a:r>
            <a:r>
              <a:rPr lang="en-US" dirty="0"/>
              <a:t>(t), computing </a:t>
            </a:r>
            <a:r>
              <a:rPr lang="en-US" dirty="0" err="1"/>
              <a:t>y</a:t>
            </a:r>
            <a:r>
              <a:rPr lang="en-US" baseline="30000" dirty="0" err="1"/>
              <a:t>predict</a:t>
            </a:r>
            <a:r>
              <a:rPr lang="en-US" dirty="0"/>
              <a:t>(t) using the trained output weights </a:t>
            </a:r>
            <a:r>
              <a:rPr lang="en-US" b="1" dirty="0" err="1"/>
              <a:t>W</a:t>
            </a:r>
            <a:r>
              <a:rPr lang="en-US" baseline="30000" dirty="0" err="1"/>
              <a:t>out</a:t>
            </a:r>
            <a:r>
              <a:rPr lang="en-US" dirty="0"/>
              <a:t>.</a:t>
            </a:r>
          </a:p>
        </p:txBody>
      </p:sp>
      <p:sp>
        <p:nvSpPr>
          <p:cNvPr id="14" name="TextBox 13">
            <a:extLst>
              <a:ext uri="{FF2B5EF4-FFF2-40B4-BE49-F238E27FC236}">
                <a16:creationId xmlns:a16="http://schemas.microsoft.com/office/drawing/2014/main" id="{4E756D27-5664-4467-BFC0-9115BDDCDDE7}"/>
              </a:ext>
            </a:extLst>
          </p:cNvPr>
          <p:cNvSpPr txBox="1"/>
          <p:nvPr/>
        </p:nvSpPr>
        <p:spPr>
          <a:xfrm>
            <a:off x="7650430" y="6602254"/>
            <a:ext cx="1493570" cy="246221"/>
          </a:xfrm>
          <a:prstGeom prst="rect">
            <a:avLst/>
          </a:prstGeom>
          <a:noFill/>
        </p:spPr>
        <p:txBody>
          <a:bodyPr wrap="square" rtlCol="0">
            <a:spAutoFit/>
          </a:bodyPr>
          <a:lstStyle/>
          <a:p>
            <a:r>
              <a:rPr lang="en-US" sz="1000" i="1" dirty="0"/>
              <a:t>Figure: Ma et al., 2016</a:t>
            </a:r>
          </a:p>
        </p:txBody>
      </p:sp>
      <p:grpSp>
        <p:nvGrpSpPr>
          <p:cNvPr id="2" name="Group 1">
            <a:extLst>
              <a:ext uri="{FF2B5EF4-FFF2-40B4-BE49-F238E27FC236}">
                <a16:creationId xmlns:a16="http://schemas.microsoft.com/office/drawing/2014/main" id="{BE904EAA-3700-4475-9B75-5141283B8B47}"/>
              </a:ext>
            </a:extLst>
          </p:cNvPr>
          <p:cNvGrpSpPr/>
          <p:nvPr/>
        </p:nvGrpSpPr>
        <p:grpSpPr>
          <a:xfrm>
            <a:off x="1005840" y="915072"/>
            <a:ext cx="6881553" cy="2490827"/>
            <a:chOff x="1131223" y="929967"/>
            <a:chExt cx="6881553" cy="2490827"/>
          </a:xfrm>
        </p:grpSpPr>
        <p:pic>
          <p:nvPicPr>
            <p:cNvPr id="9" name="Picture 8">
              <a:extLst>
                <a:ext uri="{FF2B5EF4-FFF2-40B4-BE49-F238E27FC236}">
                  <a16:creationId xmlns:a16="http://schemas.microsoft.com/office/drawing/2014/main" id="{4D722FA5-64EC-405E-A6CC-87FCDD7A0D17}"/>
                </a:ext>
              </a:extLst>
            </p:cNvPr>
            <p:cNvPicPr>
              <a:picLocks noChangeAspect="1"/>
            </p:cNvPicPr>
            <p:nvPr/>
          </p:nvPicPr>
          <p:blipFill>
            <a:blip r:embed="rId3"/>
            <a:stretch>
              <a:fillRect/>
            </a:stretch>
          </p:blipFill>
          <p:spPr>
            <a:xfrm>
              <a:off x="1131223" y="929967"/>
              <a:ext cx="6881553" cy="2490827"/>
            </a:xfrm>
            <a:prstGeom prst="rect">
              <a:avLst/>
            </a:prstGeom>
          </p:spPr>
        </p:pic>
        <p:sp>
          <p:nvSpPr>
            <p:cNvPr id="7" name="TextBox 6">
              <a:extLst>
                <a:ext uri="{FF2B5EF4-FFF2-40B4-BE49-F238E27FC236}">
                  <a16:creationId xmlns:a16="http://schemas.microsoft.com/office/drawing/2014/main" id="{9178F6C0-9266-4E98-A94B-FCC91DB83DFB}"/>
                </a:ext>
              </a:extLst>
            </p:cNvPr>
            <p:cNvSpPr txBox="1"/>
            <p:nvPr/>
          </p:nvSpPr>
          <p:spPr>
            <a:xfrm>
              <a:off x="2583690" y="1304067"/>
              <a:ext cx="432744" cy="215444"/>
            </a:xfrm>
            <a:prstGeom prst="rect">
              <a:avLst/>
            </a:prstGeom>
            <a:noFill/>
          </p:spPr>
          <p:txBody>
            <a:bodyPr wrap="square" rtlCol="0">
              <a:spAutoFit/>
            </a:bodyPr>
            <a:lstStyle/>
            <a:p>
              <a:r>
                <a:rPr lang="en-US" sz="800" dirty="0"/>
                <a:t>u</a:t>
              </a:r>
              <a:r>
                <a:rPr lang="en-US" sz="800" baseline="-25000" dirty="0"/>
                <a:t>1</a:t>
              </a:r>
              <a:r>
                <a:rPr lang="en-US" sz="800" dirty="0"/>
                <a:t>(t)</a:t>
              </a:r>
            </a:p>
          </p:txBody>
        </p:sp>
        <p:sp>
          <p:nvSpPr>
            <p:cNvPr id="8" name="TextBox 7">
              <a:extLst>
                <a:ext uri="{FF2B5EF4-FFF2-40B4-BE49-F238E27FC236}">
                  <a16:creationId xmlns:a16="http://schemas.microsoft.com/office/drawing/2014/main" id="{769017BC-7E3B-4397-9C92-EC0C2D3CB98D}"/>
                </a:ext>
              </a:extLst>
            </p:cNvPr>
            <p:cNvSpPr txBox="1"/>
            <p:nvPr/>
          </p:nvSpPr>
          <p:spPr>
            <a:xfrm>
              <a:off x="2583690" y="1711158"/>
              <a:ext cx="432744" cy="215444"/>
            </a:xfrm>
            <a:prstGeom prst="rect">
              <a:avLst/>
            </a:prstGeom>
            <a:noFill/>
          </p:spPr>
          <p:txBody>
            <a:bodyPr wrap="square" rtlCol="0">
              <a:spAutoFit/>
            </a:bodyPr>
            <a:lstStyle/>
            <a:p>
              <a:r>
                <a:rPr lang="en-US" sz="800" dirty="0"/>
                <a:t>u</a:t>
              </a:r>
              <a:r>
                <a:rPr lang="en-US" sz="800" baseline="-25000" dirty="0"/>
                <a:t>2</a:t>
              </a:r>
              <a:r>
                <a:rPr lang="en-US" sz="800" dirty="0"/>
                <a:t>(t)</a:t>
              </a:r>
            </a:p>
          </p:txBody>
        </p:sp>
        <p:sp>
          <p:nvSpPr>
            <p:cNvPr id="11" name="TextBox 10">
              <a:extLst>
                <a:ext uri="{FF2B5EF4-FFF2-40B4-BE49-F238E27FC236}">
                  <a16:creationId xmlns:a16="http://schemas.microsoft.com/office/drawing/2014/main" id="{E454FC6E-91CE-4AD2-B739-327972298634}"/>
                </a:ext>
              </a:extLst>
            </p:cNvPr>
            <p:cNvSpPr txBox="1"/>
            <p:nvPr/>
          </p:nvSpPr>
          <p:spPr>
            <a:xfrm>
              <a:off x="2569060" y="2660915"/>
              <a:ext cx="432744" cy="215444"/>
            </a:xfrm>
            <a:prstGeom prst="rect">
              <a:avLst/>
            </a:prstGeom>
            <a:noFill/>
          </p:spPr>
          <p:txBody>
            <a:bodyPr wrap="square" rtlCol="0">
              <a:spAutoFit/>
            </a:bodyPr>
            <a:lstStyle/>
            <a:p>
              <a:r>
                <a:rPr lang="en-US" sz="800" dirty="0" err="1"/>
                <a:t>u</a:t>
              </a:r>
              <a:r>
                <a:rPr lang="en-US" sz="800" baseline="-25000" dirty="0" err="1"/>
                <a:t>N</a:t>
              </a:r>
              <a:r>
                <a:rPr lang="en-US" sz="800" dirty="0"/>
                <a:t>(t)</a:t>
              </a:r>
            </a:p>
          </p:txBody>
        </p:sp>
        <p:sp>
          <p:nvSpPr>
            <p:cNvPr id="12" name="TextBox 11">
              <a:extLst>
                <a:ext uri="{FF2B5EF4-FFF2-40B4-BE49-F238E27FC236}">
                  <a16:creationId xmlns:a16="http://schemas.microsoft.com/office/drawing/2014/main" id="{796BDC81-12DF-46CE-9D3E-7B2CE0DABE90}"/>
                </a:ext>
              </a:extLst>
            </p:cNvPr>
            <p:cNvSpPr txBox="1"/>
            <p:nvPr/>
          </p:nvSpPr>
          <p:spPr>
            <a:xfrm>
              <a:off x="4142059" y="1231899"/>
              <a:ext cx="432744" cy="215444"/>
            </a:xfrm>
            <a:prstGeom prst="rect">
              <a:avLst/>
            </a:prstGeom>
            <a:noFill/>
          </p:spPr>
          <p:txBody>
            <a:bodyPr wrap="square" rtlCol="0">
              <a:spAutoFit/>
            </a:bodyPr>
            <a:lstStyle/>
            <a:p>
              <a:r>
                <a:rPr lang="en-US" sz="800" dirty="0"/>
                <a:t>x</a:t>
              </a:r>
              <a:r>
                <a:rPr lang="en-US" sz="800" baseline="-25000" dirty="0"/>
                <a:t>1</a:t>
              </a:r>
              <a:r>
                <a:rPr lang="en-US" sz="800" dirty="0"/>
                <a:t>(t)</a:t>
              </a:r>
            </a:p>
          </p:txBody>
        </p:sp>
        <p:sp>
          <p:nvSpPr>
            <p:cNvPr id="13" name="TextBox 12">
              <a:extLst>
                <a:ext uri="{FF2B5EF4-FFF2-40B4-BE49-F238E27FC236}">
                  <a16:creationId xmlns:a16="http://schemas.microsoft.com/office/drawing/2014/main" id="{59EA9FC9-AEE8-4175-9F4E-BD4BF765CFE0}"/>
                </a:ext>
              </a:extLst>
            </p:cNvPr>
            <p:cNvSpPr txBox="1"/>
            <p:nvPr/>
          </p:nvSpPr>
          <p:spPr>
            <a:xfrm>
              <a:off x="3750635" y="1890397"/>
              <a:ext cx="432744" cy="215444"/>
            </a:xfrm>
            <a:prstGeom prst="rect">
              <a:avLst/>
            </a:prstGeom>
            <a:noFill/>
          </p:spPr>
          <p:txBody>
            <a:bodyPr wrap="square" rtlCol="0">
              <a:spAutoFit/>
            </a:bodyPr>
            <a:lstStyle/>
            <a:p>
              <a:r>
                <a:rPr lang="en-US" sz="800" dirty="0"/>
                <a:t>x</a:t>
              </a:r>
              <a:r>
                <a:rPr lang="en-US" sz="800" baseline="-25000" dirty="0"/>
                <a:t>2</a:t>
              </a:r>
              <a:r>
                <a:rPr lang="en-US" sz="800" dirty="0"/>
                <a:t>(t)</a:t>
              </a:r>
            </a:p>
          </p:txBody>
        </p:sp>
        <p:sp>
          <p:nvSpPr>
            <p:cNvPr id="15" name="TextBox 14">
              <a:extLst>
                <a:ext uri="{FF2B5EF4-FFF2-40B4-BE49-F238E27FC236}">
                  <a16:creationId xmlns:a16="http://schemas.microsoft.com/office/drawing/2014/main" id="{E4ECD4A3-AECA-4EEB-BDAD-6EECB4B3DDDD}"/>
                </a:ext>
              </a:extLst>
            </p:cNvPr>
            <p:cNvSpPr txBox="1"/>
            <p:nvPr/>
          </p:nvSpPr>
          <p:spPr>
            <a:xfrm>
              <a:off x="4183379" y="2508140"/>
              <a:ext cx="432744" cy="215444"/>
            </a:xfrm>
            <a:prstGeom prst="rect">
              <a:avLst/>
            </a:prstGeom>
            <a:noFill/>
          </p:spPr>
          <p:txBody>
            <a:bodyPr wrap="square" rtlCol="0">
              <a:spAutoFit/>
            </a:bodyPr>
            <a:lstStyle/>
            <a:p>
              <a:r>
                <a:rPr lang="en-US" sz="800" dirty="0"/>
                <a:t>x</a:t>
              </a:r>
              <a:r>
                <a:rPr lang="en-US" sz="800" baseline="-25000" dirty="0"/>
                <a:t>3</a:t>
              </a:r>
              <a:r>
                <a:rPr lang="en-US" sz="800" dirty="0"/>
                <a:t>(t)</a:t>
              </a:r>
            </a:p>
          </p:txBody>
        </p:sp>
        <p:sp>
          <p:nvSpPr>
            <p:cNvPr id="16" name="TextBox 15">
              <a:extLst>
                <a:ext uri="{FF2B5EF4-FFF2-40B4-BE49-F238E27FC236}">
                  <a16:creationId xmlns:a16="http://schemas.microsoft.com/office/drawing/2014/main" id="{9A3A59E2-FF5E-4409-8BD2-36F9E4BBA229}"/>
                </a:ext>
              </a:extLst>
            </p:cNvPr>
            <p:cNvSpPr txBox="1"/>
            <p:nvPr/>
          </p:nvSpPr>
          <p:spPr>
            <a:xfrm>
              <a:off x="4935626" y="2400418"/>
              <a:ext cx="432744" cy="215444"/>
            </a:xfrm>
            <a:prstGeom prst="rect">
              <a:avLst/>
            </a:prstGeom>
            <a:noFill/>
          </p:spPr>
          <p:txBody>
            <a:bodyPr wrap="square" rtlCol="0">
              <a:spAutoFit/>
            </a:bodyPr>
            <a:lstStyle/>
            <a:p>
              <a:r>
                <a:rPr lang="en-US" sz="800" dirty="0"/>
                <a:t>x</a:t>
              </a:r>
              <a:r>
                <a:rPr lang="en-US" sz="800" baseline="-25000" dirty="0"/>
                <a:t>4</a:t>
              </a:r>
              <a:r>
                <a:rPr lang="en-US" sz="800" dirty="0"/>
                <a:t>(t)</a:t>
              </a:r>
            </a:p>
          </p:txBody>
        </p:sp>
        <p:sp>
          <p:nvSpPr>
            <p:cNvPr id="17" name="TextBox 16">
              <a:extLst>
                <a:ext uri="{FF2B5EF4-FFF2-40B4-BE49-F238E27FC236}">
                  <a16:creationId xmlns:a16="http://schemas.microsoft.com/office/drawing/2014/main" id="{F0E959FE-2EF7-4E69-AFD3-181D794075D0}"/>
                </a:ext>
              </a:extLst>
            </p:cNvPr>
            <p:cNvSpPr txBox="1"/>
            <p:nvPr/>
          </p:nvSpPr>
          <p:spPr>
            <a:xfrm>
              <a:off x="4301980" y="2003616"/>
              <a:ext cx="432744" cy="215444"/>
            </a:xfrm>
            <a:prstGeom prst="rect">
              <a:avLst/>
            </a:prstGeom>
            <a:noFill/>
          </p:spPr>
          <p:txBody>
            <a:bodyPr wrap="square" rtlCol="0">
              <a:spAutoFit/>
            </a:bodyPr>
            <a:lstStyle/>
            <a:p>
              <a:r>
                <a:rPr lang="en-US" sz="800" dirty="0"/>
                <a:t>x</a:t>
              </a:r>
              <a:r>
                <a:rPr lang="en-US" sz="800" baseline="-25000" dirty="0"/>
                <a:t>5</a:t>
              </a:r>
              <a:r>
                <a:rPr lang="en-US" sz="800" dirty="0"/>
                <a:t>(t)</a:t>
              </a:r>
            </a:p>
          </p:txBody>
        </p:sp>
        <p:sp>
          <p:nvSpPr>
            <p:cNvPr id="18" name="TextBox 17">
              <a:extLst>
                <a:ext uri="{FF2B5EF4-FFF2-40B4-BE49-F238E27FC236}">
                  <a16:creationId xmlns:a16="http://schemas.microsoft.com/office/drawing/2014/main" id="{224FC5BE-804A-41C9-A376-77C1EEF6CEFD}"/>
                </a:ext>
              </a:extLst>
            </p:cNvPr>
            <p:cNvSpPr txBox="1"/>
            <p:nvPr/>
          </p:nvSpPr>
          <p:spPr>
            <a:xfrm>
              <a:off x="4638068" y="1457118"/>
              <a:ext cx="432744" cy="215444"/>
            </a:xfrm>
            <a:prstGeom prst="rect">
              <a:avLst/>
            </a:prstGeom>
            <a:noFill/>
          </p:spPr>
          <p:txBody>
            <a:bodyPr wrap="square" rtlCol="0">
              <a:spAutoFit/>
            </a:bodyPr>
            <a:lstStyle/>
            <a:p>
              <a:r>
                <a:rPr lang="en-US" sz="800" dirty="0"/>
                <a:t>x</a:t>
              </a:r>
              <a:r>
                <a:rPr lang="en-US" sz="800" baseline="-25000" dirty="0"/>
                <a:t>6</a:t>
              </a:r>
              <a:r>
                <a:rPr lang="en-US" sz="800" dirty="0"/>
                <a:t>(t)</a:t>
              </a:r>
            </a:p>
          </p:txBody>
        </p:sp>
        <p:sp>
          <p:nvSpPr>
            <p:cNvPr id="19" name="TextBox 18">
              <a:extLst>
                <a:ext uri="{FF2B5EF4-FFF2-40B4-BE49-F238E27FC236}">
                  <a16:creationId xmlns:a16="http://schemas.microsoft.com/office/drawing/2014/main" id="{AB1E920E-B116-4EDE-AB2E-9150B5397626}"/>
                </a:ext>
              </a:extLst>
            </p:cNvPr>
            <p:cNvSpPr txBox="1"/>
            <p:nvPr/>
          </p:nvSpPr>
          <p:spPr>
            <a:xfrm>
              <a:off x="5041783" y="1791141"/>
              <a:ext cx="432744" cy="215444"/>
            </a:xfrm>
            <a:prstGeom prst="rect">
              <a:avLst/>
            </a:prstGeom>
            <a:noFill/>
          </p:spPr>
          <p:txBody>
            <a:bodyPr wrap="square" rtlCol="0">
              <a:spAutoFit/>
            </a:bodyPr>
            <a:lstStyle/>
            <a:p>
              <a:r>
                <a:rPr lang="en-US" sz="800" dirty="0"/>
                <a:t>x</a:t>
              </a:r>
              <a:r>
                <a:rPr lang="en-US" sz="800" baseline="-25000" dirty="0"/>
                <a:t>7</a:t>
              </a:r>
              <a:r>
                <a:rPr lang="en-US" sz="800" dirty="0"/>
                <a:t>(t)</a:t>
              </a:r>
            </a:p>
          </p:txBody>
        </p:sp>
        <p:sp>
          <p:nvSpPr>
            <p:cNvPr id="20" name="TextBox 19">
              <a:extLst>
                <a:ext uri="{FF2B5EF4-FFF2-40B4-BE49-F238E27FC236}">
                  <a16:creationId xmlns:a16="http://schemas.microsoft.com/office/drawing/2014/main" id="{C8DFE41A-165F-4B19-8E75-23FBEC541070}"/>
                </a:ext>
              </a:extLst>
            </p:cNvPr>
            <p:cNvSpPr txBox="1"/>
            <p:nvPr/>
          </p:nvSpPr>
          <p:spPr>
            <a:xfrm>
              <a:off x="6149744" y="1317391"/>
              <a:ext cx="432744" cy="215444"/>
            </a:xfrm>
            <a:prstGeom prst="rect">
              <a:avLst/>
            </a:prstGeom>
            <a:noFill/>
          </p:spPr>
          <p:txBody>
            <a:bodyPr wrap="square" rtlCol="0">
              <a:spAutoFit/>
            </a:bodyPr>
            <a:lstStyle/>
            <a:p>
              <a:r>
                <a:rPr lang="en-US" sz="800" dirty="0"/>
                <a:t>y</a:t>
              </a:r>
              <a:r>
                <a:rPr lang="en-US" sz="800" baseline="-25000" dirty="0"/>
                <a:t>1</a:t>
              </a:r>
              <a:r>
                <a:rPr lang="en-US" sz="800" dirty="0"/>
                <a:t>(t)</a:t>
              </a:r>
            </a:p>
          </p:txBody>
        </p:sp>
        <p:sp>
          <p:nvSpPr>
            <p:cNvPr id="21" name="TextBox 20">
              <a:extLst>
                <a:ext uri="{FF2B5EF4-FFF2-40B4-BE49-F238E27FC236}">
                  <a16:creationId xmlns:a16="http://schemas.microsoft.com/office/drawing/2014/main" id="{7D852541-A57C-4FBD-8B82-70A7B8856E7F}"/>
                </a:ext>
              </a:extLst>
            </p:cNvPr>
            <p:cNvSpPr txBox="1"/>
            <p:nvPr/>
          </p:nvSpPr>
          <p:spPr>
            <a:xfrm>
              <a:off x="6145750" y="1733460"/>
              <a:ext cx="432744" cy="215444"/>
            </a:xfrm>
            <a:prstGeom prst="rect">
              <a:avLst/>
            </a:prstGeom>
            <a:noFill/>
          </p:spPr>
          <p:txBody>
            <a:bodyPr wrap="square" rtlCol="0">
              <a:spAutoFit/>
            </a:bodyPr>
            <a:lstStyle/>
            <a:p>
              <a:r>
                <a:rPr lang="en-US" sz="800" dirty="0"/>
                <a:t>y</a:t>
              </a:r>
              <a:r>
                <a:rPr lang="en-US" sz="800" baseline="-25000" dirty="0"/>
                <a:t>2</a:t>
              </a:r>
              <a:r>
                <a:rPr lang="en-US" sz="800" dirty="0"/>
                <a:t>(t)</a:t>
              </a:r>
            </a:p>
          </p:txBody>
        </p:sp>
        <p:sp>
          <p:nvSpPr>
            <p:cNvPr id="22" name="TextBox 21">
              <a:extLst>
                <a:ext uri="{FF2B5EF4-FFF2-40B4-BE49-F238E27FC236}">
                  <a16:creationId xmlns:a16="http://schemas.microsoft.com/office/drawing/2014/main" id="{D42CDCA0-DEAF-48E3-AF21-F0136F9AE667}"/>
                </a:ext>
              </a:extLst>
            </p:cNvPr>
            <p:cNvSpPr txBox="1"/>
            <p:nvPr/>
          </p:nvSpPr>
          <p:spPr>
            <a:xfrm>
              <a:off x="6122612" y="2674609"/>
              <a:ext cx="432744" cy="215444"/>
            </a:xfrm>
            <a:prstGeom prst="rect">
              <a:avLst/>
            </a:prstGeom>
            <a:noFill/>
          </p:spPr>
          <p:txBody>
            <a:bodyPr wrap="square" rtlCol="0">
              <a:spAutoFit/>
            </a:bodyPr>
            <a:lstStyle/>
            <a:p>
              <a:r>
                <a:rPr lang="en-US" sz="800" dirty="0" err="1"/>
                <a:t>y</a:t>
              </a:r>
              <a:r>
                <a:rPr lang="en-US" sz="800" baseline="-25000" dirty="0" err="1"/>
                <a:t>k</a:t>
              </a:r>
              <a:r>
                <a:rPr lang="en-US" sz="800" dirty="0"/>
                <a:t>(t)</a:t>
              </a:r>
            </a:p>
          </p:txBody>
        </p:sp>
      </p:grpSp>
      <p:sp>
        <p:nvSpPr>
          <p:cNvPr id="23" name="Text Placeholder 5">
            <a:extLst>
              <a:ext uri="{FF2B5EF4-FFF2-40B4-BE49-F238E27FC236}">
                <a16:creationId xmlns:a16="http://schemas.microsoft.com/office/drawing/2014/main" id="{A9214C96-E050-4F05-98FD-9BAB7625041B}"/>
              </a:ext>
            </a:extLst>
          </p:cNvPr>
          <p:cNvSpPr>
            <a:spLocks noGrp="1"/>
          </p:cNvSpPr>
          <p:nvPr>
            <p:ph type="body" sz="quarter" idx="17"/>
          </p:nvPr>
        </p:nvSpPr>
        <p:spPr>
          <a:xfrm>
            <a:off x="212272" y="6134745"/>
            <a:ext cx="8476059" cy="452437"/>
          </a:xfrm>
        </p:spPr>
        <p:txBody>
          <a:bodyPr/>
          <a:lstStyle/>
          <a:p>
            <a:r>
              <a:rPr lang="en-US" dirty="0"/>
              <a:t>TAKEAWAY: </a:t>
            </a:r>
            <a:r>
              <a:rPr lang="en-US" b="0" i="0" dirty="0"/>
              <a:t>Echo State Networks work by inputting a signal, seeing how the reservoir responds, and making predictions based on that response.</a:t>
            </a:r>
            <a:endParaRPr lang="en-US" b="0" dirty="0">
              <a:solidFill>
                <a:srgbClr val="7F7F7F"/>
              </a:solidFill>
            </a:endParaRPr>
          </a:p>
        </p:txBody>
      </p:sp>
      <p:pic>
        <p:nvPicPr>
          <p:cNvPr id="28" name="Picture 27">
            <a:extLst>
              <a:ext uri="{FF2B5EF4-FFF2-40B4-BE49-F238E27FC236}">
                <a16:creationId xmlns:a16="http://schemas.microsoft.com/office/drawing/2014/main" id="{FADDEC41-60F8-48BC-B436-E82CB05E5F46}"/>
              </a:ext>
            </a:extLst>
          </p:cNvPr>
          <p:cNvPicPr>
            <a:picLocks noChangeAspect="1"/>
          </p:cNvPicPr>
          <p:nvPr/>
        </p:nvPicPr>
        <p:blipFill>
          <a:blip r:embed="rId4"/>
          <a:stretch>
            <a:fillRect/>
          </a:stretch>
        </p:blipFill>
        <p:spPr>
          <a:xfrm>
            <a:off x="2502256" y="3525442"/>
            <a:ext cx="3781425" cy="171450"/>
          </a:xfrm>
          <a:prstGeom prst="rect">
            <a:avLst/>
          </a:prstGeom>
        </p:spPr>
      </p:pic>
      <p:pic>
        <p:nvPicPr>
          <p:cNvPr id="30" name="Picture 29">
            <a:extLst>
              <a:ext uri="{FF2B5EF4-FFF2-40B4-BE49-F238E27FC236}">
                <a16:creationId xmlns:a16="http://schemas.microsoft.com/office/drawing/2014/main" id="{2F1844A1-049D-4BEC-A102-BC06225F42D8}"/>
              </a:ext>
            </a:extLst>
          </p:cNvPr>
          <p:cNvPicPr>
            <a:picLocks noChangeAspect="1"/>
          </p:cNvPicPr>
          <p:nvPr/>
        </p:nvPicPr>
        <p:blipFill>
          <a:blip r:embed="rId5"/>
          <a:stretch>
            <a:fillRect/>
          </a:stretch>
        </p:blipFill>
        <p:spPr>
          <a:xfrm>
            <a:off x="3879272" y="3779830"/>
            <a:ext cx="1266825" cy="171450"/>
          </a:xfrm>
          <a:prstGeom prst="rect">
            <a:avLst/>
          </a:prstGeom>
        </p:spPr>
      </p:pic>
    </p:spTree>
    <p:extLst>
      <p:ext uri="{BB962C8B-B14F-4D97-AF65-F5344CB8AC3E}">
        <p14:creationId xmlns:p14="http://schemas.microsoft.com/office/powerpoint/2010/main" val="24833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93BC9192-2F8F-428A-8137-430FF8B9CA4D}"/>
              </a:ext>
            </a:extLst>
          </p:cNvPr>
          <p:cNvGrpSpPr/>
          <p:nvPr/>
        </p:nvGrpSpPr>
        <p:grpSpPr>
          <a:xfrm>
            <a:off x="1036090" y="1891192"/>
            <a:ext cx="6840742" cy="2228608"/>
            <a:chOff x="1584727" y="1503488"/>
            <a:chExt cx="6840742" cy="2228608"/>
          </a:xfrm>
        </p:grpSpPr>
        <p:grpSp>
          <p:nvGrpSpPr>
            <p:cNvPr id="36" name="Group 35">
              <a:extLst>
                <a:ext uri="{FF2B5EF4-FFF2-40B4-BE49-F238E27FC236}">
                  <a16:creationId xmlns:a16="http://schemas.microsoft.com/office/drawing/2014/main" id="{45E6B1A7-F8DD-42D2-9917-A386EE71FE09}"/>
                </a:ext>
              </a:extLst>
            </p:cNvPr>
            <p:cNvGrpSpPr/>
            <p:nvPr/>
          </p:nvGrpSpPr>
          <p:grpSpPr>
            <a:xfrm>
              <a:off x="1584727" y="1503488"/>
              <a:ext cx="4568446" cy="2228608"/>
              <a:chOff x="2206517" y="2000911"/>
              <a:chExt cx="4568446" cy="2228608"/>
            </a:xfrm>
          </p:grpSpPr>
          <p:pic>
            <p:nvPicPr>
              <p:cNvPr id="32" name="Picture 31">
                <a:extLst>
                  <a:ext uri="{FF2B5EF4-FFF2-40B4-BE49-F238E27FC236}">
                    <a16:creationId xmlns:a16="http://schemas.microsoft.com/office/drawing/2014/main" id="{670CF74F-F560-497F-980F-739243630231}"/>
                  </a:ext>
                </a:extLst>
              </p:cNvPr>
              <p:cNvPicPr>
                <a:picLocks noChangeAspect="1"/>
              </p:cNvPicPr>
              <p:nvPr/>
            </p:nvPicPr>
            <p:blipFill rotWithShape="1">
              <a:blip r:embed="rId2"/>
              <a:srcRect l="4374" t="13733"/>
              <a:stretch/>
            </p:blipFill>
            <p:spPr>
              <a:xfrm>
                <a:off x="2206517" y="2000911"/>
                <a:ext cx="4568446" cy="2228608"/>
              </a:xfrm>
              <a:prstGeom prst="rect">
                <a:avLst/>
              </a:prstGeom>
            </p:spPr>
          </p:pic>
          <p:sp>
            <p:nvSpPr>
              <p:cNvPr id="35" name="Rectangle 34">
                <a:extLst>
                  <a:ext uri="{FF2B5EF4-FFF2-40B4-BE49-F238E27FC236}">
                    <a16:creationId xmlns:a16="http://schemas.microsoft.com/office/drawing/2014/main" id="{E3984188-B0A3-4D63-802D-13804CB53E8E}"/>
                  </a:ext>
                </a:extLst>
              </p:cNvPr>
              <p:cNvSpPr/>
              <p:nvPr/>
            </p:nvSpPr>
            <p:spPr>
              <a:xfrm>
                <a:off x="2487168" y="3789274"/>
                <a:ext cx="1960474" cy="321868"/>
              </a:xfrm>
              <a:prstGeom prst="rect">
                <a:avLst/>
              </a:prstGeom>
              <a:solidFill>
                <a:schemeClr val="bg1"/>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grpSp>
        <p:grpSp>
          <p:nvGrpSpPr>
            <p:cNvPr id="38" name="Group 37">
              <a:extLst>
                <a:ext uri="{FF2B5EF4-FFF2-40B4-BE49-F238E27FC236}">
                  <a16:creationId xmlns:a16="http://schemas.microsoft.com/office/drawing/2014/main" id="{419D6A73-3CC3-4402-9FFC-02B0C20AFB01}"/>
                </a:ext>
              </a:extLst>
            </p:cNvPr>
            <p:cNvGrpSpPr/>
            <p:nvPr/>
          </p:nvGrpSpPr>
          <p:grpSpPr>
            <a:xfrm>
              <a:off x="5852162" y="1852733"/>
              <a:ext cx="2573307" cy="1452824"/>
              <a:chOff x="4928355" y="4285565"/>
              <a:chExt cx="2573307" cy="1452824"/>
            </a:xfrm>
          </p:grpSpPr>
          <p:grpSp>
            <p:nvGrpSpPr>
              <p:cNvPr id="39" name="Group 38">
                <a:extLst>
                  <a:ext uri="{FF2B5EF4-FFF2-40B4-BE49-F238E27FC236}">
                    <a16:creationId xmlns:a16="http://schemas.microsoft.com/office/drawing/2014/main" id="{803F39AD-D107-44F7-A3C0-FC481A0BDAC9}"/>
                  </a:ext>
                </a:extLst>
              </p:cNvPr>
              <p:cNvGrpSpPr/>
              <p:nvPr/>
            </p:nvGrpSpPr>
            <p:grpSpPr>
              <a:xfrm>
                <a:off x="5447895" y="4285565"/>
                <a:ext cx="2053767" cy="1452824"/>
                <a:chOff x="7558765" y="1709425"/>
                <a:chExt cx="2053767" cy="1452824"/>
              </a:xfrm>
            </p:grpSpPr>
            <p:pic>
              <p:nvPicPr>
                <p:cNvPr id="41" name="Picture 40">
                  <a:extLst>
                    <a:ext uri="{FF2B5EF4-FFF2-40B4-BE49-F238E27FC236}">
                      <a16:creationId xmlns:a16="http://schemas.microsoft.com/office/drawing/2014/main" id="{0717DB07-E58C-45BE-85F4-C7DE8722564D}"/>
                    </a:ext>
                  </a:extLst>
                </p:cNvPr>
                <p:cNvPicPr>
                  <a:picLocks noChangeAspect="1"/>
                </p:cNvPicPr>
                <p:nvPr/>
              </p:nvPicPr>
              <p:blipFill rotWithShape="1">
                <a:blip r:embed="rId3"/>
                <a:srcRect t="6607"/>
                <a:stretch/>
              </p:blipFill>
              <p:spPr>
                <a:xfrm>
                  <a:off x="7673587" y="1999072"/>
                  <a:ext cx="1660619" cy="1163177"/>
                </a:xfrm>
                <a:prstGeom prst="rect">
                  <a:avLst/>
                </a:prstGeom>
              </p:spPr>
            </p:pic>
            <p:sp>
              <p:nvSpPr>
                <p:cNvPr id="42" name="TextBox 41">
                  <a:extLst>
                    <a:ext uri="{FF2B5EF4-FFF2-40B4-BE49-F238E27FC236}">
                      <a16:creationId xmlns:a16="http://schemas.microsoft.com/office/drawing/2014/main" id="{6247E6EE-00F8-429A-B6FE-222195E90EC3}"/>
                    </a:ext>
                  </a:extLst>
                </p:cNvPr>
                <p:cNvSpPr txBox="1"/>
                <p:nvPr/>
              </p:nvSpPr>
              <p:spPr>
                <a:xfrm>
                  <a:off x="7558765" y="1709425"/>
                  <a:ext cx="2053767" cy="261610"/>
                </a:xfrm>
                <a:prstGeom prst="rect">
                  <a:avLst/>
                </a:prstGeom>
                <a:noFill/>
              </p:spPr>
              <p:txBody>
                <a:bodyPr wrap="none" rtlCol="0">
                  <a:spAutoFit/>
                </a:bodyPr>
                <a:lstStyle/>
                <a:p>
                  <a:r>
                    <a:rPr lang="en-US" sz="1100" dirty="0"/>
                    <a:t>Speckles output from the fiber</a:t>
                  </a:r>
                </a:p>
              </p:txBody>
            </p:sp>
          </p:grpSp>
          <p:cxnSp>
            <p:nvCxnSpPr>
              <p:cNvPr id="40" name="Straight Arrow Connector 39">
                <a:extLst>
                  <a:ext uri="{FF2B5EF4-FFF2-40B4-BE49-F238E27FC236}">
                    <a16:creationId xmlns:a16="http://schemas.microsoft.com/office/drawing/2014/main" id="{ED34A551-ED01-4FFC-9E13-643452D7C8ED}"/>
                  </a:ext>
                </a:extLst>
              </p:cNvPr>
              <p:cNvCxnSpPr>
                <a:cxnSpLocks/>
              </p:cNvCxnSpPr>
              <p:nvPr/>
            </p:nvCxnSpPr>
            <p:spPr>
              <a:xfrm>
                <a:off x="4928355" y="4771801"/>
                <a:ext cx="709574" cy="170155"/>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4" name="Title 3"/>
          <p:cNvSpPr>
            <a:spLocks noGrp="1"/>
          </p:cNvSpPr>
          <p:nvPr>
            <p:ph type="title"/>
          </p:nvPr>
        </p:nvSpPr>
        <p:spPr/>
        <p:txBody>
          <a:bodyPr/>
          <a:lstStyle/>
          <a:p>
            <a:r>
              <a:rPr lang="en-US" dirty="0"/>
              <a:t>Optical Echo State Networks</a:t>
            </a:r>
          </a:p>
        </p:txBody>
      </p:sp>
      <p:sp>
        <p:nvSpPr>
          <p:cNvPr id="5" name="Text Placeholder 4"/>
          <p:cNvSpPr>
            <a:spLocks noGrp="1"/>
          </p:cNvSpPr>
          <p:nvPr>
            <p:ph type="body" sz="quarter" idx="16"/>
          </p:nvPr>
        </p:nvSpPr>
        <p:spPr/>
        <p:txBody>
          <a:bodyPr/>
          <a:lstStyle/>
          <a:p>
            <a:r>
              <a:rPr lang="en-US" dirty="0">
                <a:solidFill>
                  <a:srgbClr val="7F7F7F"/>
                </a:solidFill>
              </a:rPr>
              <a:t>Implementing neural networks in the lab</a:t>
            </a:r>
          </a:p>
          <a:p>
            <a:endParaRPr lang="en-US" dirty="0">
              <a:solidFill>
                <a:srgbClr val="7F7F7F"/>
              </a:solidFill>
            </a:endParaRPr>
          </a:p>
        </p:txBody>
      </p:sp>
      <p:sp>
        <p:nvSpPr>
          <p:cNvPr id="10" name="TextBox 9">
            <a:extLst>
              <a:ext uri="{FF2B5EF4-FFF2-40B4-BE49-F238E27FC236}">
                <a16:creationId xmlns:a16="http://schemas.microsoft.com/office/drawing/2014/main" id="{AF37D539-CFA1-4E98-B196-E0AFEC633F3B}"/>
              </a:ext>
            </a:extLst>
          </p:cNvPr>
          <p:cNvSpPr txBox="1"/>
          <p:nvPr/>
        </p:nvSpPr>
        <p:spPr>
          <a:xfrm>
            <a:off x="96743" y="3981247"/>
            <a:ext cx="8963554" cy="2585323"/>
          </a:xfrm>
          <a:prstGeom prst="rect">
            <a:avLst/>
          </a:prstGeom>
          <a:noFill/>
        </p:spPr>
        <p:txBody>
          <a:bodyPr wrap="square" rtlCol="0">
            <a:spAutoFit/>
          </a:bodyPr>
          <a:lstStyle/>
          <a:p>
            <a:pPr marL="342900" indent="-342900">
              <a:buFont typeface="+mj-lt"/>
              <a:buAutoNum type="arabicPeriod"/>
              <a:tabLst>
                <a:tab pos="342900" algn="l"/>
              </a:tabLst>
            </a:pPr>
            <a:r>
              <a:rPr lang="en-US" dirty="0"/>
              <a:t>Encode the input as voltages into the pixels of the spatial light modulator (SLM). </a:t>
            </a:r>
          </a:p>
          <a:p>
            <a:pPr marL="342900" indent="-342900">
              <a:buFont typeface="+mj-lt"/>
              <a:buAutoNum type="arabicPeriod"/>
              <a:tabLst>
                <a:tab pos="342900" algn="l"/>
              </a:tabLst>
            </a:pPr>
            <a:r>
              <a:rPr lang="en-US" dirty="0"/>
              <a:t>Pass output of SLM into a multimode fiber to generate speckle pattern. </a:t>
            </a:r>
          </a:p>
          <a:p>
            <a:pPr marL="342900" indent="-342900">
              <a:buFont typeface="+mj-lt"/>
              <a:buAutoNum type="arabicPeriod"/>
              <a:tabLst>
                <a:tab pos="342900" algn="l"/>
              </a:tabLst>
            </a:pPr>
            <a:r>
              <a:rPr lang="en-US" dirty="0"/>
              <a:t>Apply non-linearity and feedback fraction of previous neurons to obtain new neuron values from speckle image. </a:t>
            </a:r>
          </a:p>
          <a:p>
            <a:pPr marL="342900" indent="-342900">
              <a:buFont typeface="+mj-lt"/>
              <a:buAutoNum type="arabicPeriod"/>
              <a:tabLst>
                <a:tab pos="342900" algn="l"/>
              </a:tabLst>
            </a:pPr>
            <a:r>
              <a:rPr lang="en-US" dirty="0"/>
              <a:t>Inject these neurons back into the SLM. Store this at each time step to build </a:t>
            </a:r>
            <a:r>
              <a:rPr lang="en-US" b="1" dirty="0"/>
              <a:t>X</a:t>
            </a:r>
            <a:r>
              <a:rPr lang="en-US" dirty="0"/>
              <a:t>(t).</a:t>
            </a:r>
          </a:p>
          <a:p>
            <a:pPr marL="342900" indent="-342900">
              <a:buFont typeface="+mj-lt"/>
              <a:buAutoNum type="arabicPeriod"/>
              <a:tabLst>
                <a:tab pos="342900" algn="l"/>
              </a:tabLst>
            </a:pPr>
            <a:r>
              <a:rPr lang="en-US" dirty="0"/>
              <a:t>Calculate </a:t>
            </a:r>
            <a:r>
              <a:rPr lang="en-US" b="1" dirty="0" err="1"/>
              <a:t>W</a:t>
            </a:r>
            <a:r>
              <a:rPr lang="en-US" baseline="30000" dirty="0" err="1"/>
              <a:t>out</a:t>
            </a:r>
            <a:r>
              <a:rPr lang="en-US" baseline="30000" dirty="0"/>
              <a:t>  </a:t>
            </a:r>
            <a:r>
              <a:rPr lang="en-US" dirty="0"/>
              <a:t>from </a:t>
            </a:r>
            <a:r>
              <a:rPr lang="en-US" b="1" dirty="0"/>
              <a:t>X</a:t>
            </a:r>
            <a:r>
              <a:rPr lang="en-US" dirty="0"/>
              <a:t>(t) using </a:t>
            </a:r>
            <a:r>
              <a:rPr lang="en-US" b="1" dirty="0"/>
              <a:t>Y</a:t>
            </a:r>
            <a:r>
              <a:rPr lang="en-US" dirty="0"/>
              <a:t>(t) = </a:t>
            </a:r>
            <a:r>
              <a:rPr lang="en-US" b="1" dirty="0" err="1"/>
              <a:t>W</a:t>
            </a:r>
            <a:r>
              <a:rPr lang="en-US" baseline="30000" dirty="0" err="1"/>
              <a:t>out</a:t>
            </a:r>
            <a:r>
              <a:rPr lang="en-US" b="1" dirty="0" err="1"/>
              <a:t>X</a:t>
            </a:r>
            <a:r>
              <a:rPr lang="en-US" dirty="0"/>
              <a:t>(t). </a:t>
            </a:r>
          </a:p>
          <a:p>
            <a:pPr marL="342900" indent="-342900">
              <a:buFont typeface="+mj-lt"/>
              <a:buAutoNum type="arabicPeriod"/>
              <a:tabLst>
                <a:tab pos="342900" algn="l"/>
              </a:tabLst>
            </a:pPr>
            <a:r>
              <a:rPr lang="en-US" dirty="0"/>
              <a:t>Run the system on new data to obtain an </a:t>
            </a:r>
            <a:r>
              <a:rPr lang="en-US" b="1" dirty="0" err="1"/>
              <a:t>X</a:t>
            </a:r>
            <a:r>
              <a:rPr lang="en-US" baseline="30000" dirty="0" err="1"/>
              <a:t>test</a:t>
            </a:r>
            <a:r>
              <a:rPr lang="en-US" dirty="0"/>
              <a:t>(t). Recover input and classify by </a:t>
            </a:r>
          </a:p>
          <a:p>
            <a:pPr>
              <a:tabLst>
                <a:tab pos="342900" algn="l"/>
              </a:tabLst>
            </a:pPr>
            <a:r>
              <a:rPr lang="en-US" b="1" dirty="0"/>
              <a:t>	</a:t>
            </a:r>
            <a:r>
              <a:rPr lang="en-US" b="1" dirty="0" err="1"/>
              <a:t>Y</a:t>
            </a:r>
            <a:r>
              <a:rPr lang="en-US" baseline="30000" dirty="0" err="1"/>
              <a:t>test</a:t>
            </a:r>
            <a:r>
              <a:rPr lang="en-US" dirty="0"/>
              <a:t>(t) = </a:t>
            </a:r>
            <a:r>
              <a:rPr lang="en-US" b="1" dirty="0" err="1"/>
              <a:t>W</a:t>
            </a:r>
            <a:r>
              <a:rPr lang="en-US" baseline="30000" dirty="0" err="1"/>
              <a:t>out</a:t>
            </a:r>
            <a:r>
              <a:rPr lang="en-US" b="1" dirty="0" err="1"/>
              <a:t>X</a:t>
            </a:r>
            <a:r>
              <a:rPr lang="en-US" baseline="30000" dirty="0" err="1"/>
              <a:t>test</a:t>
            </a:r>
            <a:r>
              <a:rPr lang="en-US" dirty="0"/>
              <a:t>(t). </a:t>
            </a:r>
          </a:p>
          <a:p>
            <a:pPr>
              <a:tabLst>
                <a:tab pos="342900" algn="l"/>
              </a:tabLst>
            </a:pPr>
            <a:endParaRPr lang="en-US" dirty="0"/>
          </a:p>
        </p:txBody>
      </p:sp>
      <p:sp>
        <p:nvSpPr>
          <p:cNvPr id="34" name="Text Placeholder 5">
            <a:extLst>
              <a:ext uri="{FF2B5EF4-FFF2-40B4-BE49-F238E27FC236}">
                <a16:creationId xmlns:a16="http://schemas.microsoft.com/office/drawing/2014/main" id="{155B83F2-78E9-463F-BD0B-0665A0F550F8}"/>
              </a:ext>
            </a:extLst>
          </p:cNvPr>
          <p:cNvSpPr txBox="1">
            <a:spLocks/>
          </p:cNvSpPr>
          <p:nvPr/>
        </p:nvSpPr>
        <p:spPr>
          <a:xfrm>
            <a:off x="228599" y="1024514"/>
            <a:ext cx="8476059" cy="452437"/>
          </a:xfrm>
          <a:prstGeom prst="rect">
            <a:avLst/>
          </a:prstGeom>
        </p:spPr>
        <p:txBody>
          <a:bodyPr/>
          <a:lstStyle>
            <a:lvl1pPr marL="0" indent="0" algn="l" defTabSz="457200" rtl="0" eaLnBrk="1" latinLnBrk="0" hangingPunct="1">
              <a:spcBef>
                <a:spcPct val="20000"/>
              </a:spcBef>
              <a:buFontTx/>
              <a:buNone/>
              <a:defRPr sz="1600" b="1" i="1" kern="1200" baseline="0">
                <a:solidFill>
                  <a:schemeClr val="bg2"/>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MOTIVATIONS + TAKEAWAYS:</a:t>
            </a:r>
            <a:r>
              <a:rPr lang="en-US" b="0" dirty="0"/>
              <a:t> </a:t>
            </a:r>
            <a:r>
              <a:rPr lang="en-US" b="0" i="0" dirty="0"/>
              <a:t>Using photonics, we can automatically perform the matrix multiplications “at the speed of light.” This system implements an echo state network by using a speckle pattern as a substitute for electronic computation.</a:t>
            </a:r>
            <a:endParaRPr lang="en-US" b="0" dirty="0">
              <a:solidFill>
                <a:srgbClr val="7F7F7F"/>
              </a:solidFill>
            </a:endParaRPr>
          </a:p>
        </p:txBody>
      </p:sp>
      <p:sp>
        <p:nvSpPr>
          <p:cNvPr id="51" name="Text Placeholder 5">
            <a:extLst>
              <a:ext uri="{FF2B5EF4-FFF2-40B4-BE49-F238E27FC236}">
                <a16:creationId xmlns:a16="http://schemas.microsoft.com/office/drawing/2014/main" id="{AAF10076-0E4C-44FB-B238-634DAF33043D}"/>
              </a:ext>
            </a:extLst>
          </p:cNvPr>
          <p:cNvSpPr txBox="1">
            <a:spLocks/>
          </p:cNvSpPr>
          <p:nvPr/>
        </p:nvSpPr>
        <p:spPr>
          <a:xfrm>
            <a:off x="171483" y="6122627"/>
            <a:ext cx="8476059" cy="452437"/>
          </a:xfrm>
          <a:prstGeom prst="rect">
            <a:avLst/>
          </a:prstGeom>
        </p:spPr>
        <p:txBody>
          <a:bodyPr/>
          <a:lstStyle>
            <a:lvl1pPr marL="0" indent="0" algn="l" defTabSz="457200" rtl="0" eaLnBrk="1" latinLnBrk="0" hangingPunct="1">
              <a:spcBef>
                <a:spcPct val="20000"/>
              </a:spcBef>
              <a:buFontTx/>
              <a:buNone/>
              <a:defRPr sz="1600" b="1" i="1" kern="1200" baseline="0">
                <a:solidFill>
                  <a:schemeClr val="bg2"/>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b="0" dirty="0">
              <a:solidFill>
                <a:srgbClr val="7F7F7F"/>
              </a:solidFill>
            </a:endParaRPr>
          </a:p>
        </p:txBody>
      </p:sp>
      <p:sp>
        <p:nvSpPr>
          <p:cNvPr id="61" name="Rectangle 60">
            <a:extLst>
              <a:ext uri="{FF2B5EF4-FFF2-40B4-BE49-F238E27FC236}">
                <a16:creationId xmlns:a16="http://schemas.microsoft.com/office/drawing/2014/main" id="{CC8C8BBB-6CF1-4ACA-A147-2964243BEE24}"/>
              </a:ext>
            </a:extLst>
          </p:cNvPr>
          <p:cNvSpPr/>
          <p:nvPr/>
        </p:nvSpPr>
        <p:spPr>
          <a:xfrm>
            <a:off x="1036090" y="2240437"/>
            <a:ext cx="716510" cy="131288"/>
          </a:xfrm>
          <a:prstGeom prst="rect">
            <a:avLst/>
          </a:prstGeom>
          <a:solidFill>
            <a:schemeClr val="bg1"/>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415808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did I do?</a:t>
            </a:r>
          </a:p>
        </p:txBody>
      </p:sp>
      <p:sp>
        <p:nvSpPr>
          <p:cNvPr id="5" name="Text Placeholder 4"/>
          <p:cNvSpPr>
            <a:spLocks noGrp="1"/>
          </p:cNvSpPr>
          <p:nvPr>
            <p:ph type="body" sz="quarter" idx="16"/>
          </p:nvPr>
        </p:nvSpPr>
        <p:spPr>
          <a:xfrm>
            <a:off x="228600" y="614874"/>
            <a:ext cx="7909560" cy="522851"/>
          </a:xfrm>
        </p:spPr>
        <p:txBody>
          <a:bodyPr/>
          <a:lstStyle/>
          <a:p>
            <a:r>
              <a:rPr lang="en-US" dirty="0">
                <a:solidFill>
                  <a:srgbClr val="7F7F7F"/>
                </a:solidFill>
              </a:rPr>
              <a:t>A look into the day-to-day…</a:t>
            </a:r>
          </a:p>
          <a:p>
            <a:endParaRPr lang="en-US" dirty="0">
              <a:solidFill>
                <a:srgbClr val="7F7F7F"/>
              </a:solidFill>
            </a:endParaRPr>
          </a:p>
        </p:txBody>
      </p:sp>
      <p:sp>
        <p:nvSpPr>
          <p:cNvPr id="34" name="Text Placeholder 5">
            <a:extLst>
              <a:ext uri="{FF2B5EF4-FFF2-40B4-BE49-F238E27FC236}">
                <a16:creationId xmlns:a16="http://schemas.microsoft.com/office/drawing/2014/main" id="{155B83F2-78E9-463F-BD0B-0665A0F550F8}"/>
              </a:ext>
            </a:extLst>
          </p:cNvPr>
          <p:cNvSpPr txBox="1">
            <a:spLocks/>
          </p:cNvSpPr>
          <p:nvPr/>
        </p:nvSpPr>
        <p:spPr>
          <a:xfrm>
            <a:off x="228599" y="1024514"/>
            <a:ext cx="8476059" cy="452437"/>
          </a:xfrm>
          <a:prstGeom prst="rect">
            <a:avLst/>
          </a:prstGeom>
        </p:spPr>
        <p:txBody>
          <a:bodyPr/>
          <a:lstStyle>
            <a:lvl1pPr marL="0" indent="0" algn="l" defTabSz="457200" rtl="0" eaLnBrk="1" latinLnBrk="0" hangingPunct="1">
              <a:spcBef>
                <a:spcPct val="20000"/>
              </a:spcBef>
              <a:buFontTx/>
              <a:buNone/>
              <a:defRPr sz="1600" b="1" i="1" kern="1200" baseline="0">
                <a:solidFill>
                  <a:schemeClr val="bg2"/>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GOAL:</a:t>
            </a:r>
            <a:r>
              <a:rPr lang="en-US" b="0" dirty="0"/>
              <a:t> </a:t>
            </a:r>
            <a:r>
              <a:rPr lang="en-US" b="0" i="0" dirty="0"/>
              <a:t>Interface the SLM, the CCD camera, and the data acquisition into a flexible package of MATLAB .m files for easy data collection from the ESN.  </a:t>
            </a:r>
            <a:endParaRPr lang="en-US" b="0" dirty="0">
              <a:solidFill>
                <a:srgbClr val="7F7F7F"/>
              </a:solidFill>
            </a:endParaRPr>
          </a:p>
        </p:txBody>
      </p:sp>
      <p:sp>
        <p:nvSpPr>
          <p:cNvPr id="51" name="Text Placeholder 5">
            <a:extLst>
              <a:ext uri="{FF2B5EF4-FFF2-40B4-BE49-F238E27FC236}">
                <a16:creationId xmlns:a16="http://schemas.microsoft.com/office/drawing/2014/main" id="{AAF10076-0E4C-44FB-B238-634DAF33043D}"/>
              </a:ext>
            </a:extLst>
          </p:cNvPr>
          <p:cNvSpPr txBox="1">
            <a:spLocks/>
          </p:cNvSpPr>
          <p:nvPr/>
        </p:nvSpPr>
        <p:spPr>
          <a:xfrm>
            <a:off x="171483" y="6122627"/>
            <a:ext cx="8476059" cy="452437"/>
          </a:xfrm>
          <a:prstGeom prst="rect">
            <a:avLst/>
          </a:prstGeom>
        </p:spPr>
        <p:txBody>
          <a:bodyPr/>
          <a:lstStyle>
            <a:lvl1pPr marL="0" indent="0" algn="l" defTabSz="457200" rtl="0" eaLnBrk="1" latinLnBrk="0" hangingPunct="1">
              <a:spcBef>
                <a:spcPct val="20000"/>
              </a:spcBef>
              <a:buFontTx/>
              <a:buNone/>
              <a:defRPr sz="1600" b="1" i="1" kern="1200" baseline="0">
                <a:solidFill>
                  <a:schemeClr val="bg2"/>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b="0" dirty="0">
              <a:solidFill>
                <a:srgbClr val="7F7F7F"/>
              </a:solidFill>
            </a:endParaRPr>
          </a:p>
        </p:txBody>
      </p:sp>
      <p:sp>
        <p:nvSpPr>
          <p:cNvPr id="18" name="TextBox 17">
            <a:extLst>
              <a:ext uri="{FF2B5EF4-FFF2-40B4-BE49-F238E27FC236}">
                <a16:creationId xmlns:a16="http://schemas.microsoft.com/office/drawing/2014/main" id="{167DFD85-A8A3-40D0-87D9-0D7DAC0ED679}"/>
              </a:ext>
            </a:extLst>
          </p:cNvPr>
          <p:cNvSpPr txBox="1"/>
          <p:nvPr/>
        </p:nvSpPr>
        <p:spPr>
          <a:xfrm>
            <a:off x="523874" y="1646808"/>
            <a:ext cx="2257426" cy="2831544"/>
          </a:xfrm>
          <a:prstGeom prst="rect">
            <a:avLst/>
          </a:prstGeom>
          <a:noFill/>
        </p:spPr>
        <p:txBody>
          <a:bodyPr wrap="square" rtlCol="0">
            <a:spAutoFit/>
          </a:bodyPr>
          <a:lstStyle/>
          <a:p>
            <a:pPr marL="228600" indent="-228600">
              <a:buFont typeface="+mj-lt"/>
              <a:buAutoNum type="arabicPeriod"/>
            </a:pPr>
            <a:r>
              <a:rPr lang="en-US" sz="1200" dirty="0" err="1"/>
              <a:t>mainRC.m</a:t>
            </a:r>
            <a:r>
              <a:rPr lang="en-US" sz="1200" dirty="0"/>
              <a:t>, </a:t>
            </a:r>
            <a:r>
              <a:rPr lang="en-US" sz="1200" dirty="0" err="1"/>
              <a:t>getBackground.m</a:t>
            </a:r>
            <a:endParaRPr lang="en-US" sz="1200" dirty="0"/>
          </a:p>
          <a:p>
            <a:pPr marL="228600" indent="-228600">
              <a:buFont typeface="+mj-lt"/>
              <a:buAutoNum type="arabicPeriod"/>
            </a:pPr>
            <a:endParaRPr lang="en-US" sz="1200" dirty="0"/>
          </a:p>
          <a:p>
            <a:pPr marL="228600" indent="-228600">
              <a:buFont typeface="+mj-lt"/>
              <a:buAutoNum type="arabicPeriod"/>
            </a:pPr>
            <a:r>
              <a:rPr lang="en-US" sz="1200" dirty="0" err="1"/>
              <a:t>scaleInput.m</a:t>
            </a:r>
            <a:r>
              <a:rPr lang="en-US" sz="1200" dirty="0"/>
              <a:t>, </a:t>
            </a:r>
            <a:r>
              <a:rPr lang="en-US" sz="1200" dirty="0" err="1"/>
              <a:t>getW.m</a:t>
            </a:r>
            <a:endParaRPr lang="en-US" sz="1200" dirty="0"/>
          </a:p>
          <a:p>
            <a:pPr marL="228600" indent="-228600">
              <a:buFont typeface="+mj-lt"/>
              <a:buAutoNum type="arabicPeriod"/>
            </a:pPr>
            <a:endParaRPr lang="en-US" sz="1200" dirty="0"/>
          </a:p>
          <a:p>
            <a:pPr marL="228600" indent="-228600">
              <a:buFont typeface="+mj-lt"/>
              <a:buAutoNum type="arabicPeriod"/>
            </a:pPr>
            <a:r>
              <a:rPr lang="en-US" sz="1200" dirty="0" err="1"/>
              <a:t>getNeuron.m</a:t>
            </a:r>
            <a:r>
              <a:rPr lang="en-US" sz="1200" dirty="0"/>
              <a:t>, </a:t>
            </a:r>
            <a:r>
              <a:rPr lang="en-US" sz="1200" dirty="0" err="1"/>
              <a:t>injectU.m</a:t>
            </a:r>
            <a:r>
              <a:rPr lang="en-US" sz="1200" dirty="0"/>
              <a:t>, </a:t>
            </a:r>
            <a:r>
              <a:rPr lang="en-US" sz="1200" dirty="0" err="1"/>
              <a:t>neuronW.m</a:t>
            </a:r>
            <a:endParaRPr lang="en-US" sz="1200" dirty="0"/>
          </a:p>
          <a:p>
            <a:pPr marL="228600" indent="-228600">
              <a:buFont typeface="+mj-lt"/>
              <a:buAutoNum type="arabicPeriod"/>
            </a:pPr>
            <a:endParaRPr lang="en-US" sz="1200" dirty="0"/>
          </a:p>
          <a:p>
            <a:pPr marL="228600" indent="-228600">
              <a:buFont typeface="+mj-lt"/>
              <a:buAutoNum type="arabicPeriod"/>
            </a:pPr>
            <a:r>
              <a:rPr lang="en-US" sz="1200" dirty="0" err="1"/>
              <a:t>takeRowImage.m</a:t>
            </a:r>
            <a:r>
              <a:rPr lang="en-US" sz="1200" dirty="0"/>
              <a:t>, </a:t>
            </a:r>
            <a:r>
              <a:rPr lang="en-US" sz="1200" dirty="0" err="1"/>
              <a:t>makePixArray.m</a:t>
            </a:r>
            <a:endParaRPr lang="en-US" sz="1200" dirty="0"/>
          </a:p>
          <a:p>
            <a:pPr marL="228600" indent="-228600">
              <a:buFont typeface="+mj-lt"/>
              <a:buAutoNum type="arabicPeriod"/>
            </a:pPr>
            <a:endParaRPr lang="en-US" sz="1200" dirty="0"/>
          </a:p>
          <a:p>
            <a:pPr marL="228600" indent="-228600">
              <a:buFont typeface="+mj-lt"/>
              <a:buAutoNum type="arabicPeriod"/>
            </a:pPr>
            <a:r>
              <a:rPr lang="en-US" sz="1200" dirty="0" err="1"/>
              <a:t>SlmDefineFrame.m</a:t>
            </a:r>
            <a:r>
              <a:rPr lang="en-US" sz="1200" dirty="0"/>
              <a:t>, </a:t>
            </a:r>
            <a:r>
              <a:rPr lang="en-US" sz="1200" dirty="0" err="1"/>
              <a:t>SlmSelectFrame.m</a:t>
            </a:r>
            <a:r>
              <a:rPr lang="en-US" sz="1200" dirty="0"/>
              <a:t>, </a:t>
            </a:r>
          </a:p>
          <a:p>
            <a:pPr marL="1143000" lvl="2" indent="-228600">
              <a:buAutoNum type="arabicPeriod"/>
            </a:pPr>
            <a:endParaRPr lang="en-US" sz="1100" dirty="0"/>
          </a:p>
          <a:p>
            <a:pPr marL="228600" indent="-228600">
              <a:buAutoNum type="arabicPeriod"/>
            </a:pPr>
            <a:endParaRPr lang="en-US" sz="1100" dirty="0"/>
          </a:p>
        </p:txBody>
      </p:sp>
      <p:pic>
        <p:nvPicPr>
          <p:cNvPr id="13" name="Picture 12">
            <a:extLst>
              <a:ext uri="{FF2B5EF4-FFF2-40B4-BE49-F238E27FC236}">
                <a16:creationId xmlns:a16="http://schemas.microsoft.com/office/drawing/2014/main" id="{D88A830A-6B68-4F3E-9B63-610F5A8AE3B0}"/>
              </a:ext>
            </a:extLst>
          </p:cNvPr>
          <p:cNvPicPr>
            <a:picLocks noChangeAspect="1"/>
          </p:cNvPicPr>
          <p:nvPr/>
        </p:nvPicPr>
        <p:blipFill>
          <a:blip r:embed="rId2"/>
          <a:stretch>
            <a:fillRect/>
          </a:stretch>
        </p:blipFill>
        <p:spPr>
          <a:xfrm>
            <a:off x="496458" y="4317057"/>
            <a:ext cx="2876551" cy="2157414"/>
          </a:xfrm>
          <a:prstGeom prst="rect">
            <a:avLst/>
          </a:prstGeom>
        </p:spPr>
      </p:pic>
      <p:pic>
        <p:nvPicPr>
          <p:cNvPr id="15" name="Picture 14">
            <a:extLst>
              <a:ext uri="{FF2B5EF4-FFF2-40B4-BE49-F238E27FC236}">
                <a16:creationId xmlns:a16="http://schemas.microsoft.com/office/drawing/2014/main" id="{F5EABACC-18A0-4EBA-8711-6DED406055B0}"/>
              </a:ext>
            </a:extLst>
          </p:cNvPr>
          <p:cNvPicPr>
            <a:picLocks noChangeAspect="1"/>
          </p:cNvPicPr>
          <p:nvPr/>
        </p:nvPicPr>
        <p:blipFill>
          <a:blip r:embed="rId3"/>
          <a:stretch>
            <a:fillRect/>
          </a:stretch>
        </p:blipFill>
        <p:spPr>
          <a:xfrm>
            <a:off x="5979962" y="4287724"/>
            <a:ext cx="2815923" cy="2111942"/>
          </a:xfrm>
          <a:prstGeom prst="rect">
            <a:avLst/>
          </a:prstGeom>
        </p:spPr>
      </p:pic>
      <p:pic>
        <p:nvPicPr>
          <p:cNvPr id="17" name="Picture 16">
            <a:extLst>
              <a:ext uri="{FF2B5EF4-FFF2-40B4-BE49-F238E27FC236}">
                <a16:creationId xmlns:a16="http://schemas.microsoft.com/office/drawing/2014/main" id="{614A71A1-593B-4AF6-8D01-C65101EE14F8}"/>
              </a:ext>
            </a:extLst>
          </p:cNvPr>
          <p:cNvPicPr>
            <a:picLocks noChangeAspect="1"/>
          </p:cNvPicPr>
          <p:nvPr/>
        </p:nvPicPr>
        <p:blipFill>
          <a:blip r:embed="rId4"/>
          <a:stretch>
            <a:fillRect/>
          </a:stretch>
        </p:blipFill>
        <p:spPr>
          <a:xfrm>
            <a:off x="3227418" y="4287723"/>
            <a:ext cx="2815924" cy="2111943"/>
          </a:xfrm>
          <a:prstGeom prst="rect">
            <a:avLst/>
          </a:prstGeom>
        </p:spPr>
      </p:pic>
      <p:pic>
        <p:nvPicPr>
          <p:cNvPr id="2" name="Picture 1">
            <a:extLst>
              <a:ext uri="{FF2B5EF4-FFF2-40B4-BE49-F238E27FC236}">
                <a16:creationId xmlns:a16="http://schemas.microsoft.com/office/drawing/2014/main" id="{E2B39C62-282D-40E2-AF1E-97342DB703CA}"/>
              </a:ext>
            </a:extLst>
          </p:cNvPr>
          <p:cNvPicPr>
            <a:picLocks noChangeAspect="1"/>
          </p:cNvPicPr>
          <p:nvPr/>
        </p:nvPicPr>
        <p:blipFill>
          <a:blip r:embed="rId5"/>
          <a:stretch>
            <a:fillRect/>
          </a:stretch>
        </p:blipFill>
        <p:spPr>
          <a:xfrm>
            <a:off x="3728556" y="1594480"/>
            <a:ext cx="4341876" cy="2712259"/>
          </a:xfrm>
          <a:prstGeom prst="rect">
            <a:avLst/>
          </a:prstGeom>
        </p:spPr>
      </p:pic>
    </p:spTree>
    <p:extLst>
      <p:ext uri="{BB962C8B-B14F-4D97-AF65-F5344CB8AC3E}">
        <p14:creationId xmlns:p14="http://schemas.microsoft.com/office/powerpoint/2010/main" val="30324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Optical ESN in Action</a:t>
            </a:r>
          </a:p>
        </p:txBody>
      </p:sp>
      <p:sp>
        <p:nvSpPr>
          <p:cNvPr id="5" name="Text Placeholder 4"/>
          <p:cNvSpPr>
            <a:spLocks noGrp="1"/>
          </p:cNvSpPr>
          <p:nvPr>
            <p:ph type="body" sz="quarter" idx="16"/>
          </p:nvPr>
        </p:nvSpPr>
        <p:spPr>
          <a:xfrm>
            <a:off x="228600" y="614874"/>
            <a:ext cx="7909560" cy="522851"/>
          </a:xfrm>
        </p:spPr>
        <p:txBody>
          <a:bodyPr/>
          <a:lstStyle/>
          <a:p>
            <a:r>
              <a:rPr lang="en-US" dirty="0">
                <a:solidFill>
                  <a:srgbClr val="7F7F7F"/>
                </a:solidFill>
              </a:rPr>
              <a:t>A Japanese language classification case study.</a:t>
            </a:r>
          </a:p>
          <a:p>
            <a:endParaRPr lang="en-US" dirty="0">
              <a:solidFill>
                <a:srgbClr val="7F7F7F"/>
              </a:solidFill>
            </a:endParaRPr>
          </a:p>
        </p:txBody>
      </p:sp>
      <p:sp>
        <p:nvSpPr>
          <p:cNvPr id="51" name="Text Placeholder 5">
            <a:extLst>
              <a:ext uri="{FF2B5EF4-FFF2-40B4-BE49-F238E27FC236}">
                <a16:creationId xmlns:a16="http://schemas.microsoft.com/office/drawing/2014/main" id="{AAF10076-0E4C-44FB-B238-634DAF33043D}"/>
              </a:ext>
            </a:extLst>
          </p:cNvPr>
          <p:cNvSpPr txBox="1">
            <a:spLocks/>
          </p:cNvSpPr>
          <p:nvPr/>
        </p:nvSpPr>
        <p:spPr>
          <a:xfrm>
            <a:off x="139584" y="6367178"/>
            <a:ext cx="8476059" cy="452437"/>
          </a:xfrm>
          <a:prstGeom prst="rect">
            <a:avLst/>
          </a:prstGeom>
        </p:spPr>
        <p:txBody>
          <a:bodyPr/>
          <a:lstStyle>
            <a:lvl1pPr marL="0" indent="0" algn="l" defTabSz="457200" rtl="0" eaLnBrk="1" latinLnBrk="0" hangingPunct="1">
              <a:spcBef>
                <a:spcPct val="20000"/>
              </a:spcBef>
              <a:buFontTx/>
              <a:buNone/>
              <a:defRPr sz="1600" b="1" i="1" kern="1200" baseline="0">
                <a:solidFill>
                  <a:schemeClr val="bg2"/>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b="0" dirty="0">
              <a:solidFill>
                <a:srgbClr val="7F7F7F"/>
              </a:solidFill>
            </a:endParaRPr>
          </a:p>
        </p:txBody>
      </p:sp>
      <p:sp>
        <p:nvSpPr>
          <p:cNvPr id="22" name="Content Placeholder 7">
            <a:extLst>
              <a:ext uri="{FF2B5EF4-FFF2-40B4-BE49-F238E27FC236}">
                <a16:creationId xmlns:a16="http://schemas.microsoft.com/office/drawing/2014/main" id="{69C544DE-34BA-44BC-80D7-E1E4E8D3AF50}"/>
              </a:ext>
            </a:extLst>
          </p:cNvPr>
          <p:cNvSpPr>
            <a:spLocks noGrp="1"/>
          </p:cNvSpPr>
          <p:nvPr>
            <p:ph sz="quarter" idx="15"/>
          </p:nvPr>
        </p:nvSpPr>
        <p:spPr>
          <a:xfrm>
            <a:off x="345119" y="1030769"/>
            <a:ext cx="8453761" cy="4798717"/>
          </a:xfrm>
        </p:spPr>
        <p:txBody>
          <a:bodyPr/>
          <a:lstStyle/>
          <a:p>
            <a:r>
              <a:rPr lang="en-US" dirty="0"/>
              <a:t>Nine male speakers uttered two Japanese vowels /ae/ successively</a:t>
            </a:r>
          </a:p>
          <a:p>
            <a:r>
              <a:rPr lang="en-US" dirty="0"/>
              <a:t>The audio files are pre-processed to generate Mel-frequency </a:t>
            </a:r>
            <a:r>
              <a:rPr lang="en-US" dirty="0" err="1"/>
              <a:t>cepstrum</a:t>
            </a:r>
            <a:r>
              <a:rPr lang="en-US" dirty="0"/>
              <a:t> coefficients (MFCC)</a:t>
            </a:r>
          </a:p>
          <a:p>
            <a:pPr lvl="1"/>
            <a:r>
              <a:rPr lang="en-US" dirty="0"/>
              <a:t>Think of MFCCs being representations of the power spectrum of a sound</a:t>
            </a:r>
          </a:p>
          <a:p>
            <a:r>
              <a:rPr lang="en-US" dirty="0"/>
              <a:t>Each sequence consists of a time series of 12 MFCC coefficients </a:t>
            </a:r>
          </a:p>
        </p:txBody>
      </p:sp>
      <p:pic>
        <p:nvPicPr>
          <p:cNvPr id="23" name="Picture 22">
            <a:extLst>
              <a:ext uri="{FF2B5EF4-FFF2-40B4-BE49-F238E27FC236}">
                <a16:creationId xmlns:a16="http://schemas.microsoft.com/office/drawing/2014/main" id="{7F9843DE-2198-40D3-BCB6-448A8797ED2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9206" y="3998456"/>
            <a:ext cx="2743200" cy="1905199"/>
          </a:xfrm>
          <a:prstGeom prst="rect">
            <a:avLst/>
          </a:prstGeom>
        </p:spPr>
      </p:pic>
      <p:pic>
        <p:nvPicPr>
          <p:cNvPr id="24" name="Picture 23">
            <a:extLst>
              <a:ext uri="{FF2B5EF4-FFF2-40B4-BE49-F238E27FC236}">
                <a16:creationId xmlns:a16="http://schemas.microsoft.com/office/drawing/2014/main" id="{069F0C26-B901-43FF-A8EF-21CAD1E4A21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01285" y="3998456"/>
            <a:ext cx="2743200" cy="1848359"/>
          </a:xfrm>
          <a:prstGeom prst="rect">
            <a:avLst/>
          </a:prstGeom>
        </p:spPr>
      </p:pic>
      <p:sp>
        <p:nvSpPr>
          <p:cNvPr id="25" name="TextBox 24">
            <a:extLst>
              <a:ext uri="{FF2B5EF4-FFF2-40B4-BE49-F238E27FC236}">
                <a16:creationId xmlns:a16="http://schemas.microsoft.com/office/drawing/2014/main" id="{F4453680-8191-4213-B6CD-9DFF3D3E953A}"/>
              </a:ext>
            </a:extLst>
          </p:cNvPr>
          <p:cNvSpPr txBox="1"/>
          <p:nvPr/>
        </p:nvSpPr>
        <p:spPr>
          <a:xfrm>
            <a:off x="1514856" y="3800974"/>
            <a:ext cx="2261871" cy="307777"/>
          </a:xfrm>
          <a:prstGeom prst="rect">
            <a:avLst/>
          </a:prstGeom>
          <a:noFill/>
        </p:spPr>
        <p:txBody>
          <a:bodyPr wrap="square" rtlCol="0">
            <a:spAutoFit/>
          </a:bodyPr>
          <a:lstStyle/>
          <a:p>
            <a:r>
              <a:rPr lang="en-US" sz="1400" dirty="0"/>
              <a:t>“One” (.wav file)</a:t>
            </a:r>
          </a:p>
        </p:txBody>
      </p:sp>
      <p:sp>
        <p:nvSpPr>
          <p:cNvPr id="26" name="TextBox 25">
            <a:extLst>
              <a:ext uri="{FF2B5EF4-FFF2-40B4-BE49-F238E27FC236}">
                <a16:creationId xmlns:a16="http://schemas.microsoft.com/office/drawing/2014/main" id="{376A2C5F-23EB-482D-93C9-74A5689D95E0}"/>
              </a:ext>
            </a:extLst>
          </p:cNvPr>
          <p:cNvSpPr txBox="1"/>
          <p:nvPr/>
        </p:nvSpPr>
        <p:spPr>
          <a:xfrm>
            <a:off x="6554674" y="3800973"/>
            <a:ext cx="1689811" cy="307777"/>
          </a:xfrm>
          <a:prstGeom prst="rect">
            <a:avLst/>
          </a:prstGeom>
          <a:noFill/>
        </p:spPr>
        <p:txBody>
          <a:bodyPr wrap="square" rtlCol="0">
            <a:spAutoFit/>
          </a:bodyPr>
          <a:lstStyle/>
          <a:p>
            <a:r>
              <a:rPr lang="en-US" sz="1400" dirty="0"/>
              <a:t>MFCCs</a:t>
            </a:r>
          </a:p>
        </p:txBody>
      </p:sp>
      <p:cxnSp>
        <p:nvCxnSpPr>
          <p:cNvPr id="27" name="Straight Arrow Connector 26">
            <a:extLst>
              <a:ext uri="{FF2B5EF4-FFF2-40B4-BE49-F238E27FC236}">
                <a16:creationId xmlns:a16="http://schemas.microsoft.com/office/drawing/2014/main" id="{3DB73324-5D73-4AF9-BEFC-D0DE3ABFE7EA}"/>
              </a:ext>
            </a:extLst>
          </p:cNvPr>
          <p:cNvCxnSpPr/>
          <p:nvPr/>
        </p:nvCxnSpPr>
        <p:spPr>
          <a:xfrm>
            <a:off x="3624936" y="4871426"/>
            <a:ext cx="1602028" cy="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A97E5AF4-EA85-4BBF-BADD-A9E7CF95C15E}"/>
              </a:ext>
            </a:extLst>
          </p:cNvPr>
          <p:cNvSpPr txBox="1"/>
          <p:nvPr/>
        </p:nvSpPr>
        <p:spPr>
          <a:xfrm>
            <a:off x="6759394" y="5743460"/>
            <a:ext cx="2757532" cy="246221"/>
          </a:xfrm>
          <a:prstGeom prst="rect">
            <a:avLst/>
          </a:prstGeom>
          <a:noFill/>
        </p:spPr>
        <p:txBody>
          <a:bodyPr wrap="square" rtlCol="0">
            <a:spAutoFit/>
          </a:bodyPr>
          <a:lstStyle/>
          <a:p>
            <a:r>
              <a:rPr lang="en-US" sz="1000" i="1" dirty="0"/>
              <a:t>Plots: M. Luengo-Kovac</a:t>
            </a:r>
          </a:p>
        </p:txBody>
      </p:sp>
      <p:sp>
        <p:nvSpPr>
          <p:cNvPr id="29" name="Text Placeholder 5">
            <a:extLst>
              <a:ext uri="{FF2B5EF4-FFF2-40B4-BE49-F238E27FC236}">
                <a16:creationId xmlns:a16="http://schemas.microsoft.com/office/drawing/2014/main" id="{9A670292-679F-4C02-A43C-957215B67201}"/>
              </a:ext>
            </a:extLst>
          </p:cNvPr>
          <p:cNvSpPr txBox="1">
            <a:spLocks/>
          </p:cNvSpPr>
          <p:nvPr/>
        </p:nvSpPr>
        <p:spPr>
          <a:xfrm>
            <a:off x="322821" y="2884755"/>
            <a:ext cx="8476059" cy="452437"/>
          </a:xfrm>
          <a:prstGeom prst="rect">
            <a:avLst/>
          </a:prstGeom>
        </p:spPr>
        <p:txBody>
          <a:bodyPr/>
          <a:lstStyle>
            <a:lvl1pPr marL="0" indent="0" algn="l" defTabSz="457200" rtl="0" eaLnBrk="1" latinLnBrk="0" hangingPunct="1">
              <a:spcBef>
                <a:spcPct val="20000"/>
              </a:spcBef>
              <a:buFontTx/>
              <a:buNone/>
              <a:defRPr sz="1600" b="1" i="1" kern="1200" baseline="0">
                <a:solidFill>
                  <a:schemeClr val="bg2"/>
                </a:solidFill>
                <a:latin typeface="Arial"/>
                <a:ea typeface="+mn-ea"/>
                <a:cs typeface="Arial"/>
              </a:defRPr>
            </a:lvl1pPr>
            <a:lvl2pPr marL="742950" indent="-285750" algn="l" defTabSz="457200" rtl="0" eaLnBrk="1" latinLnBrk="0" hangingPunct="1">
              <a:spcBef>
                <a:spcPct val="20000"/>
              </a:spcBef>
              <a:buFont typeface="Arial"/>
              <a:buChar char="–"/>
              <a:defRPr sz="2000" i="1"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i="1"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GOAL: </a:t>
            </a:r>
            <a:r>
              <a:rPr lang="en-US" b="0" dirty="0"/>
              <a:t>Given audio data, classify spoken Japanese vowels by speaker (1-9) using an optical reservoir computer.</a:t>
            </a:r>
          </a:p>
        </p:txBody>
      </p:sp>
    </p:spTree>
    <p:extLst>
      <p:ext uri="{BB962C8B-B14F-4D97-AF65-F5344CB8AC3E}">
        <p14:creationId xmlns:p14="http://schemas.microsoft.com/office/powerpoint/2010/main" val="310464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12D5-5D47-4727-B622-754997B332AE}"/>
              </a:ext>
            </a:extLst>
          </p:cNvPr>
          <p:cNvSpPr>
            <a:spLocks noGrp="1"/>
          </p:cNvSpPr>
          <p:nvPr>
            <p:ph type="title"/>
          </p:nvPr>
        </p:nvSpPr>
        <p:spPr/>
        <p:txBody>
          <a:bodyPr/>
          <a:lstStyle/>
          <a:p>
            <a:r>
              <a:rPr lang="en-US" dirty="0"/>
              <a:t>Experimental test of the optical reservoir computer</a:t>
            </a:r>
          </a:p>
        </p:txBody>
      </p:sp>
      <p:sp>
        <p:nvSpPr>
          <p:cNvPr id="4" name="Text Placeholder 3">
            <a:extLst>
              <a:ext uri="{FF2B5EF4-FFF2-40B4-BE49-F238E27FC236}">
                <a16:creationId xmlns:a16="http://schemas.microsoft.com/office/drawing/2014/main" id="{1F3DC90D-C559-43F9-9FB1-D2D29129562B}"/>
              </a:ext>
            </a:extLst>
          </p:cNvPr>
          <p:cNvSpPr>
            <a:spLocks noGrp="1"/>
          </p:cNvSpPr>
          <p:nvPr>
            <p:ph type="body" sz="quarter" idx="17"/>
          </p:nvPr>
        </p:nvSpPr>
        <p:spPr>
          <a:xfrm>
            <a:off x="228599" y="6070272"/>
            <a:ext cx="8476059" cy="452437"/>
          </a:xfrm>
        </p:spPr>
        <p:txBody>
          <a:bodyPr/>
          <a:lstStyle/>
          <a:p>
            <a:r>
              <a:rPr lang="en-US" dirty="0"/>
              <a:t>The features of the 12 inputs get mapped to 200 neurons. This enables important data features to be extracted automatically through the training process. </a:t>
            </a:r>
          </a:p>
        </p:txBody>
      </p:sp>
      <p:grpSp>
        <p:nvGrpSpPr>
          <p:cNvPr id="52" name="Group 51">
            <a:extLst>
              <a:ext uri="{FF2B5EF4-FFF2-40B4-BE49-F238E27FC236}">
                <a16:creationId xmlns:a16="http://schemas.microsoft.com/office/drawing/2014/main" id="{11ECF281-7BE1-4B4B-A8A0-6086A25E899F}"/>
              </a:ext>
            </a:extLst>
          </p:cNvPr>
          <p:cNvGrpSpPr/>
          <p:nvPr/>
        </p:nvGrpSpPr>
        <p:grpSpPr>
          <a:xfrm>
            <a:off x="39733" y="1077771"/>
            <a:ext cx="4245752" cy="2483364"/>
            <a:chOff x="39733" y="1364850"/>
            <a:chExt cx="4245752" cy="2483364"/>
          </a:xfrm>
        </p:grpSpPr>
        <p:pic>
          <p:nvPicPr>
            <p:cNvPr id="51" name="Picture 50">
              <a:extLst>
                <a:ext uri="{FF2B5EF4-FFF2-40B4-BE49-F238E27FC236}">
                  <a16:creationId xmlns:a16="http://schemas.microsoft.com/office/drawing/2014/main" id="{2F8BC589-7AA7-4A24-AC5B-3E591204BA95}"/>
                </a:ext>
              </a:extLst>
            </p:cNvPr>
            <p:cNvPicPr>
              <a:picLocks noChangeAspect="1"/>
            </p:cNvPicPr>
            <p:nvPr/>
          </p:nvPicPr>
          <p:blipFill>
            <a:blip r:embed="rId2"/>
            <a:stretch>
              <a:fillRect/>
            </a:stretch>
          </p:blipFill>
          <p:spPr>
            <a:xfrm>
              <a:off x="39733" y="1364850"/>
              <a:ext cx="4245752" cy="2483364"/>
            </a:xfrm>
            <a:prstGeom prst="rect">
              <a:avLst/>
            </a:prstGeom>
          </p:spPr>
        </p:pic>
        <p:sp>
          <p:nvSpPr>
            <p:cNvPr id="27" name="Rectangle 26">
              <a:extLst>
                <a:ext uri="{FF2B5EF4-FFF2-40B4-BE49-F238E27FC236}">
                  <a16:creationId xmlns:a16="http://schemas.microsoft.com/office/drawing/2014/main" id="{33AEFEFD-84F7-4DF4-8E88-5143C65CA56C}"/>
                </a:ext>
              </a:extLst>
            </p:cNvPr>
            <p:cNvSpPr/>
            <p:nvPr/>
          </p:nvSpPr>
          <p:spPr>
            <a:xfrm>
              <a:off x="533844" y="1541634"/>
              <a:ext cx="56678" cy="1987497"/>
            </a:xfrm>
            <a:prstGeom prst="rect">
              <a:avLst/>
            </a:prstGeom>
            <a:noFill/>
            <a:ln w="127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grpSp>
      <p:sp>
        <p:nvSpPr>
          <p:cNvPr id="31" name="TextBox 30">
            <a:extLst>
              <a:ext uri="{FF2B5EF4-FFF2-40B4-BE49-F238E27FC236}">
                <a16:creationId xmlns:a16="http://schemas.microsoft.com/office/drawing/2014/main" id="{57EE5D6F-E2DA-4CE9-A739-89B55B59CA19}"/>
              </a:ext>
            </a:extLst>
          </p:cNvPr>
          <p:cNvSpPr txBox="1"/>
          <p:nvPr/>
        </p:nvSpPr>
        <p:spPr>
          <a:xfrm>
            <a:off x="903226" y="837242"/>
            <a:ext cx="2518766" cy="369332"/>
          </a:xfrm>
          <a:prstGeom prst="rect">
            <a:avLst/>
          </a:prstGeom>
          <a:noFill/>
        </p:spPr>
        <p:txBody>
          <a:bodyPr wrap="none" rtlCol="0">
            <a:spAutoFit/>
          </a:bodyPr>
          <a:lstStyle/>
          <a:p>
            <a:r>
              <a:rPr lang="en-US" dirty="0"/>
              <a:t>Training and Test Input</a:t>
            </a:r>
          </a:p>
        </p:txBody>
      </p:sp>
      <p:sp>
        <p:nvSpPr>
          <p:cNvPr id="32" name="TextBox 31">
            <a:extLst>
              <a:ext uri="{FF2B5EF4-FFF2-40B4-BE49-F238E27FC236}">
                <a16:creationId xmlns:a16="http://schemas.microsoft.com/office/drawing/2014/main" id="{B45EC1B4-9FB3-4505-84CD-84F6FD4DD85C}"/>
              </a:ext>
            </a:extLst>
          </p:cNvPr>
          <p:cNvSpPr txBox="1"/>
          <p:nvPr/>
        </p:nvSpPr>
        <p:spPr>
          <a:xfrm>
            <a:off x="5838695" y="837242"/>
            <a:ext cx="1813317" cy="369332"/>
          </a:xfrm>
          <a:prstGeom prst="rect">
            <a:avLst/>
          </a:prstGeom>
          <a:noFill/>
        </p:spPr>
        <p:txBody>
          <a:bodyPr wrap="none" rtlCol="0">
            <a:spAutoFit/>
          </a:bodyPr>
          <a:lstStyle/>
          <a:p>
            <a:r>
              <a:rPr lang="en-US" dirty="0"/>
              <a:t>Neurons Output</a:t>
            </a:r>
          </a:p>
        </p:txBody>
      </p:sp>
      <p:sp>
        <p:nvSpPr>
          <p:cNvPr id="33" name="Arrow: Right 32">
            <a:extLst>
              <a:ext uri="{FF2B5EF4-FFF2-40B4-BE49-F238E27FC236}">
                <a16:creationId xmlns:a16="http://schemas.microsoft.com/office/drawing/2014/main" id="{1BD7802C-F50A-4978-A4E8-2AD4D3F6ACB3}"/>
              </a:ext>
            </a:extLst>
          </p:cNvPr>
          <p:cNvSpPr/>
          <p:nvPr/>
        </p:nvSpPr>
        <p:spPr>
          <a:xfrm>
            <a:off x="3947366" y="2117516"/>
            <a:ext cx="911151" cy="190053"/>
          </a:xfrm>
          <a:prstGeom prst="rightArrow">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1"/>
              </a:solidFill>
            </a:endParaRPr>
          </a:p>
        </p:txBody>
      </p:sp>
      <p:pic>
        <p:nvPicPr>
          <p:cNvPr id="6" name="Picture 5">
            <a:extLst>
              <a:ext uri="{FF2B5EF4-FFF2-40B4-BE49-F238E27FC236}">
                <a16:creationId xmlns:a16="http://schemas.microsoft.com/office/drawing/2014/main" id="{FD89AA8E-4B3A-4673-9E5C-7329F6033657}"/>
              </a:ext>
            </a:extLst>
          </p:cNvPr>
          <p:cNvPicPr>
            <a:picLocks noChangeAspect="1"/>
          </p:cNvPicPr>
          <p:nvPr/>
        </p:nvPicPr>
        <p:blipFill>
          <a:blip r:embed="rId3"/>
          <a:stretch>
            <a:fillRect/>
          </a:stretch>
        </p:blipFill>
        <p:spPr>
          <a:xfrm>
            <a:off x="4696045" y="1065887"/>
            <a:ext cx="4408222" cy="2382162"/>
          </a:xfrm>
          <a:prstGeom prst="rect">
            <a:avLst/>
          </a:prstGeom>
        </p:spPr>
      </p:pic>
      <p:grpSp>
        <p:nvGrpSpPr>
          <p:cNvPr id="30" name="Group 29">
            <a:extLst>
              <a:ext uri="{FF2B5EF4-FFF2-40B4-BE49-F238E27FC236}">
                <a16:creationId xmlns:a16="http://schemas.microsoft.com/office/drawing/2014/main" id="{FED2C428-EF89-4482-9253-82A821ACDE3D}"/>
              </a:ext>
            </a:extLst>
          </p:cNvPr>
          <p:cNvGrpSpPr/>
          <p:nvPr/>
        </p:nvGrpSpPr>
        <p:grpSpPr>
          <a:xfrm>
            <a:off x="19058" y="3242052"/>
            <a:ext cx="2913272" cy="2428667"/>
            <a:chOff x="248473" y="738568"/>
            <a:chExt cx="2913272" cy="2428667"/>
          </a:xfrm>
        </p:grpSpPr>
        <p:pic>
          <p:nvPicPr>
            <p:cNvPr id="26" name="Picture 25">
              <a:extLst>
                <a:ext uri="{FF2B5EF4-FFF2-40B4-BE49-F238E27FC236}">
                  <a16:creationId xmlns:a16="http://schemas.microsoft.com/office/drawing/2014/main" id="{EECBE816-032E-4C48-9E8A-F4F9F1E37A9A}"/>
                </a:ext>
              </a:extLst>
            </p:cNvPr>
            <p:cNvPicPr>
              <a:picLocks noChangeAspect="1"/>
            </p:cNvPicPr>
            <p:nvPr/>
          </p:nvPicPr>
          <p:blipFill>
            <a:blip r:embed="rId4"/>
            <a:stretch>
              <a:fillRect/>
            </a:stretch>
          </p:blipFill>
          <p:spPr>
            <a:xfrm>
              <a:off x="248473" y="980594"/>
              <a:ext cx="2913272" cy="2186641"/>
            </a:xfrm>
            <a:prstGeom prst="rect">
              <a:avLst/>
            </a:prstGeom>
          </p:spPr>
        </p:pic>
        <p:cxnSp>
          <p:nvCxnSpPr>
            <p:cNvPr id="29" name="Straight Arrow Connector 28">
              <a:extLst>
                <a:ext uri="{FF2B5EF4-FFF2-40B4-BE49-F238E27FC236}">
                  <a16:creationId xmlns:a16="http://schemas.microsoft.com/office/drawing/2014/main" id="{B8D78B0C-BC9C-4632-97DE-44113E68F014}"/>
                </a:ext>
              </a:extLst>
            </p:cNvPr>
            <p:cNvCxnSpPr>
              <a:cxnSpLocks/>
            </p:cNvCxnSpPr>
            <p:nvPr/>
          </p:nvCxnSpPr>
          <p:spPr>
            <a:xfrm>
              <a:off x="763259" y="738568"/>
              <a:ext cx="0" cy="84072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0DC51FC1-6461-44D9-B4D9-273AEBB5DDCB}"/>
              </a:ext>
            </a:extLst>
          </p:cNvPr>
          <p:cNvSpPr txBox="1"/>
          <p:nvPr/>
        </p:nvSpPr>
        <p:spPr>
          <a:xfrm>
            <a:off x="3860164" y="1797043"/>
            <a:ext cx="1085554" cy="830997"/>
          </a:xfrm>
          <a:prstGeom prst="rect">
            <a:avLst/>
          </a:prstGeom>
          <a:noFill/>
        </p:spPr>
        <p:txBody>
          <a:bodyPr wrap="none" rtlCol="0">
            <a:spAutoFit/>
          </a:bodyPr>
          <a:lstStyle/>
          <a:p>
            <a:r>
              <a:rPr lang="en-US" sz="1600" dirty="0"/>
              <a:t>Reservoir</a:t>
            </a:r>
          </a:p>
          <a:p>
            <a:endParaRPr lang="en-US" sz="1600" dirty="0"/>
          </a:p>
          <a:p>
            <a:r>
              <a:rPr lang="en-US" sz="1600" dirty="0"/>
              <a:t>Computer</a:t>
            </a:r>
          </a:p>
        </p:txBody>
      </p:sp>
      <p:sp>
        <p:nvSpPr>
          <p:cNvPr id="49" name="Rectangle 48">
            <a:extLst>
              <a:ext uri="{FF2B5EF4-FFF2-40B4-BE49-F238E27FC236}">
                <a16:creationId xmlns:a16="http://schemas.microsoft.com/office/drawing/2014/main" id="{D26DDA3D-6FAC-4A94-872A-1E5FEBFFF438}"/>
              </a:ext>
            </a:extLst>
          </p:cNvPr>
          <p:cNvSpPr/>
          <p:nvPr/>
        </p:nvSpPr>
        <p:spPr>
          <a:xfrm>
            <a:off x="2732305" y="3510942"/>
            <a:ext cx="6858000" cy="2246769"/>
          </a:xfrm>
          <a:prstGeom prst="rect">
            <a:avLst/>
          </a:prstGeom>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Send input </a:t>
            </a:r>
            <a:r>
              <a:rPr lang="en-US" sz="1400" i="1" dirty="0" err="1">
                <a:latin typeface="Times" pitchFamily="2" charset="0"/>
                <a:cs typeface="Arial" panose="020B0604020202020204" pitchFamily="34" charset="0"/>
              </a:rPr>
              <a:t>u</a:t>
            </a:r>
            <a:r>
              <a:rPr lang="en-US" sz="1400" i="1" baseline="-25000" dirty="0" err="1">
                <a:latin typeface="Times" pitchFamily="2" charset="0"/>
                <a:cs typeface="Arial" panose="020B0604020202020204" pitchFamily="34" charset="0"/>
              </a:rPr>
              <a:t>i</a:t>
            </a:r>
            <a:r>
              <a:rPr lang="en-US" sz="1400" dirty="0">
                <a:latin typeface="Arial" panose="020B0604020202020204" pitchFamily="34" charset="0"/>
                <a:cs typeface="Arial" panose="020B0604020202020204" pitchFamily="34" charset="0"/>
              </a:rPr>
              <a:t>(</a:t>
            </a:r>
            <a:r>
              <a:rPr lang="en-US" sz="1400" i="1" dirty="0">
                <a:latin typeface="Times" pitchFamily="2" charset="0"/>
                <a:cs typeface="Arial" panose="020B0604020202020204" pitchFamily="34" charset="0"/>
              </a:rPr>
              <a:t>t</a:t>
            </a:r>
            <a:r>
              <a:rPr lang="en-US" sz="1400" dirty="0">
                <a:latin typeface="Arial" panose="020B0604020202020204" pitchFamily="34" charset="0"/>
                <a:cs typeface="Arial" panose="020B0604020202020204" pitchFamily="34" charset="0"/>
              </a:rPr>
              <a:t>) to 12 pixels of SLM</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Take an image of the speckle pattern on the computer</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Convert pixel values to neuron values</a:t>
            </a:r>
          </a:p>
          <a:p>
            <a:pPr marL="742950" lvl="1" indent="-285750">
              <a:buFont typeface="Arial" panose="020B0604020202020204" pitchFamily="34" charset="0"/>
              <a:buChar char="•"/>
            </a:pPr>
            <a:r>
              <a:rPr lang="en-US" sz="1400" b="1" dirty="0">
                <a:latin typeface="Times" pitchFamily="2" charset="0"/>
              </a:rPr>
              <a:t>x</a:t>
            </a:r>
            <a:r>
              <a:rPr lang="en-US" sz="1400" dirty="0">
                <a:latin typeface="Times" pitchFamily="2" charset="0"/>
              </a:rPr>
              <a:t>(</a:t>
            </a:r>
            <a:r>
              <a:rPr lang="en-US" sz="1400" i="1" dirty="0">
                <a:latin typeface="Times" pitchFamily="2" charset="0"/>
              </a:rPr>
              <a:t>t</a:t>
            </a:r>
            <a:r>
              <a:rPr lang="en-US" sz="1400" dirty="0">
                <a:latin typeface="Times" pitchFamily="2" charset="0"/>
              </a:rPr>
              <a:t>+1) = </a:t>
            </a:r>
            <a:r>
              <a:rPr lang="en-US" sz="1400" dirty="0">
                <a:latin typeface="Symbol" pitchFamily="2" charset="2"/>
              </a:rPr>
              <a:t>a</a:t>
            </a:r>
            <a:r>
              <a:rPr lang="en-US" sz="1400" dirty="0">
                <a:latin typeface="Times" pitchFamily="2" charset="0"/>
              </a:rPr>
              <a:t> </a:t>
            </a:r>
            <a:r>
              <a:rPr lang="en-US" sz="1400" i="1" dirty="0">
                <a:latin typeface="Times" pitchFamily="2" charset="0"/>
              </a:rPr>
              <a:t>f </a:t>
            </a:r>
            <a:r>
              <a:rPr lang="en-US" sz="1400" dirty="0">
                <a:latin typeface="Times" pitchFamily="2" charset="0"/>
              </a:rPr>
              <a:t>[ </a:t>
            </a:r>
            <a:r>
              <a:rPr lang="en-US" sz="1400" b="1" dirty="0">
                <a:latin typeface="Times" pitchFamily="2" charset="0"/>
              </a:rPr>
              <a:t>W</a:t>
            </a:r>
            <a:r>
              <a:rPr lang="en-US" sz="1400" dirty="0">
                <a:latin typeface="Times" pitchFamily="2" charset="0"/>
              </a:rPr>
              <a:t> </a:t>
            </a:r>
            <a:r>
              <a:rPr lang="en-US" sz="1400" b="1" dirty="0">
                <a:latin typeface="Times" pitchFamily="2" charset="0"/>
              </a:rPr>
              <a:t>x</a:t>
            </a:r>
            <a:r>
              <a:rPr lang="en-US" sz="1400" dirty="0">
                <a:latin typeface="Times" pitchFamily="2" charset="0"/>
              </a:rPr>
              <a:t>(</a:t>
            </a:r>
            <a:r>
              <a:rPr lang="en-US" sz="1400" i="1" dirty="0">
                <a:latin typeface="Times" pitchFamily="2" charset="0"/>
              </a:rPr>
              <a:t>t</a:t>
            </a:r>
            <a:r>
              <a:rPr lang="en-US" sz="1400" dirty="0">
                <a:latin typeface="Times" pitchFamily="2" charset="0"/>
              </a:rPr>
              <a:t>) + </a:t>
            </a:r>
            <a:r>
              <a:rPr lang="en-US" sz="1400" b="1" i="1" dirty="0">
                <a:latin typeface="Times" pitchFamily="2" charset="0"/>
              </a:rPr>
              <a:t>v</a:t>
            </a:r>
            <a:r>
              <a:rPr lang="en-US" sz="1400" dirty="0">
                <a:latin typeface="Times" pitchFamily="2" charset="0"/>
              </a:rPr>
              <a:t> </a:t>
            </a:r>
            <a:r>
              <a:rPr lang="en-US" sz="1400" i="1" dirty="0" err="1">
                <a:latin typeface="Times" pitchFamily="2" charset="0"/>
              </a:rPr>
              <a:t>u</a:t>
            </a:r>
            <a:r>
              <a:rPr lang="en-US" sz="1400" i="1" baseline="-25000" dirty="0" err="1">
                <a:latin typeface="Times" pitchFamily="2" charset="0"/>
              </a:rPr>
              <a:t>i</a:t>
            </a:r>
            <a:r>
              <a:rPr lang="en-US" sz="1400" dirty="0">
                <a:latin typeface="Times" pitchFamily="2" charset="0"/>
              </a:rPr>
              <a:t>(</a:t>
            </a:r>
            <a:r>
              <a:rPr lang="en-US" sz="1400" i="1" dirty="0">
                <a:latin typeface="Times" pitchFamily="2" charset="0"/>
              </a:rPr>
              <a:t>t</a:t>
            </a:r>
            <a:r>
              <a:rPr lang="en-US" sz="1400" dirty="0">
                <a:latin typeface="Times" pitchFamily="2" charset="0"/>
              </a:rPr>
              <a:t>)] + (1 – </a:t>
            </a:r>
            <a:r>
              <a:rPr lang="en-US" sz="1400" dirty="0">
                <a:latin typeface="Symbol" pitchFamily="2" charset="2"/>
              </a:rPr>
              <a:t>a</a:t>
            </a:r>
            <a:r>
              <a:rPr lang="en-US" sz="1400" dirty="0">
                <a:latin typeface="Times" pitchFamily="2" charset="0"/>
              </a:rPr>
              <a:t>) </a:t>
            </a:r>
            <a:r>
              <a:rPr lang="en-US" sz="1400" b="1" dirty="0">
                <a:latin typeface="Times" pitchFamily="2" charset="0"/>
              </a:rPr>
              <a:t>x</a:t>
            </a:r>
            <a:r>
              <a:rPr lang="en-US" sz="1400" dirty="0">
                <a:latin typeface="Times" pitchFamily="2" charset="0"/>
              </a:rPr>
              <a:t>(</a:t>
            </a:r>
            <a:r>
              <a:rPr lang="en-US" sz="1400" i="1" dirty="0">
                <a:latin typeface="Times" pitchFamily="2" charset="0"/>
              </a:rPr>
              <a:t>t</a:t>
            </a:r>
            <a:r>
              <a:rPr lang="en-US" sz="1400" dirty="0">
                <a:latin typeface="Times" pitchFamily="2" charset="0"/>
              </a:rPr>
              <a:t>) </a:t>
            </a: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Inject feedback “neurons” </a:t>
            </a:r>
            <a:r>
              <a:rPr lang="en-US" sz="1400" b="1" dirty="0">
                <a:latin typeface="Times" pitchFamily="2" charset="0"/>
                <a:cs typeface="Arial" panose="020B0604020202020204" pitchFamily="34" charset="0"/>
              </a:rPr>
              <a:t>x</a:t>
            </a:r>
            <a:r>
              <a:rPr lang="en-US" sz="1400" dirty="0">
                <a:latin typeface="Arial" panose="020B0604020202020204" pitchFamily="34" charset="0"/>
                <a:cs typeface="Arial" panose="020B0604020202020204" pitchFamily="34" charset="0"/>
              </a:rPr>
              <a:t>(</a:t>
            </a:r>
            <a:r>
              <a:rPr lang="en-US" sz="1400" i="1" dirty="0">
                <a:latin typeface="Times" pitchFamily="2" charset="0"/>
                <a:cs typeface="Arial" panose="020B0604020202020204" pitchFamily="34" charset="0"/>
              </a:rPr>
              <a:t>t+1</a:t>
            </a:r>
            <a:r>
              <a:rPr lang="en-US" sz="1400" dirty="0">
                <a:latin typeface="Arial" panose="020B0604020202020204" pitchFamily="34" charset="0"/>
                <a:cs typeface="Arial" panose="020B0604020202020204" pitchFamily="34" charset="0"/>
              </a:rPr>
              <a:t>) to SLM</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Store vectors into </a:t>
            </a:r>
            <a:r>
              <a:rPr lang="en-US" sz="1400" b="1" dirty="0">
                <a:latin typeface="Times" pitchFamily="2" charset="0"/>
                <a:cs typeface="Arial" panose="020B0604020202020204" pitchFamily="34" charset="0"/>
              </a:rPr>
              <a:t>X</a:t>
            </a:r>
            <a:r>
              <a:rPr lang="en-US" sz="1400" dirty="0">
                <a:latin typeface="Arial" panose="020B0604020202020204" pitchFamily="34" charset="0"/>
                <a:cs typeface="Arial" panose="020B0604020202020204" pitchFamily="34" charset="0"/>
              </a:rPr>
              <a:t> matrix of neurons for duration of training sequence</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Calculate output weight </a:t>
            </a:r>
            <a:r>
              <a:rPr lang="en-US" sz="1400" dirty="0" err="1">
                <a:latin typeface="Times" pitchFamily="2" charset="0"/>
                <a:cs typeface="Arial" panose="020B0604020202020204" pitchFamily="34" charset="0"/>
              </a:rPr>
              <a:t>W</a:t>
            </a:r>
            <a:r>
              <a:rPr lang="en-US" sz="1400" baseline="-25000" dirty="0" err="1">
                <a:latin typeface="Times" pitchFamily="2" charset="0"/>
                <a:cs typeface="Arial" panose="020B0604020202020204" pitchFamily="34" charset="0"/>
              </a:rPr>
              <a:t>out</a:t>
            </a:r>
            <a:r>
              <a:rPr lang="en-US" sz="1400" baseline="-250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matrix from training data and neuron matrix</a:t>
            </a:r>
          </a:p>
          <a:p>
            <a:pPr marL="742950" lvl="1"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Y</a:t>
            </a:r>
            <a:r>
              <a:rPr lang="en-US" sz="1400" dirty="0">
                <a:latin typeface="Arial" panose="020B0604020202020204" pitchFamily="34" charset="0"/>
                <a:cs typeface="Arial" panose="020B0604020202020204" pitchFamily="34" charset="0"/>
              </a:rPr>
              <a:t>(t) = </a:t>
            </a:r>
            <a:r>
              <a:rPr lang="en-US" sz="1400" dirty="0" err="1">
                <a:latin typeface="Times" pitchFamily="2" charset="0"/>
                <a:cs typeface="Arial" panose="020B0604020202020204" pitchFamily="34" charset="0"/>
              </a:rPr>
              <a:t>W</a:t>
            </a:r>
            <a:r>
              <a:rPr lang="en-US" sz="1400" baseline="-25000" dirty="0" err="1">
                <a:latin typeface="Times" pitchFamily="2" charset="0"/>
                <a:cs typeface="Arial" panose="020B0604020202020204" pitchFamily="34" charset="0"/>
              </a:rPr>
              <a:t>out</a:t>
            </a:r>
            <a:r>
              <a:rPr lang="en-US" sz="1400" b="1" dirty="0" err="1">
                <a:latin typeface="Times" pitchFamily="2" charset="0"/>
                <a:cs typeface="Arial" panose="020B0604020202020204" pitchFamily="34" charset="0"/>
              </a:rPr>
              <a:t>X</a:t>
            </a:r>
            <a:r>
              <a:rPr lang="en-US" sz="1400" dirty="0">
                <a:latin typeface="Times" pitchFamily="2" charset="0"/>
                <a:cs typeface="Arial" panose="020B0604020202020204" pitchFamily="34" charset="0"/>
              </a:rPr>
              <a:t>(t)</a:t>
            </a:r>
            <a:endParaRPr lang="en-US"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Continue running system to obtain test neuron matrix X</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Multiply test neuron X matrix by </a:t>
            </a:r>
            <a:r>
              <a:rPr lang="en-US" sz="1400" dirty="0" err="1">
                <a:latin typeface="Times" pitchFamily="2" charset="0"/>
                <a:cs typeface="Arial" panose="020B0604020202020204" pitchFamily="34" charset="0"/>
              </a:rPr>
              <a:t>W</a:t>
            </a:r>
            <a:r>
              <a:rPr lang="en-US" sz="1400" baseline="-25000" dirty="0" err="1">
                <a:latin typeface="Times" pitchFamily="2" charset="0"/>
                <a:cs typeface="Arial" panose="020B0604020202020204" pitchFamily="34" charset="0"/>
              </a:rPr>
              <a:t>out</a:t>
            </a:r>
            <a:r>
              <a:rPr lang="en-US" sz="1400" dirty="0">
                <a:latin typeface="Arial" panose="020B0604020202020204" pitchFamily="34" charset="0"/>
                <a:cs typeface="Arial" panose="020B0604020202020204" pitchFamily="34" charset="0"/>
              </a:rPr>
              <a:t> to recover waveform and classify</a:t>
            </a:r>
          </a:p>
        </p:txBody>
      </p:sp>
      <p:sp>
        <p:nvSpPr>
          <p:cNvPr id="50" name="TextBox 49">
            <a:extLst>
              <a:ext uri="{FF2B5EF4-FFF2-40B4-BE49-F238E27FC236}">
                <a16:creationId xmlns:a16="http://schemas.microsoft.com/office/drawing/2014/main" id="{FE38D7BF-1B7A-4F86-A486-7D7D6F10AB26}"/>
              </a:ext>
            </a:extLst>
          </p:cNvPr>
          <p:cNvSpPr txBox="1"/>
          <p:nvPr/>
        </p:nvSpPr>
        <p:spPr>
          <a:xfrm>
            <a:off x="228599" y="5660989"/>
            <a:ext cx="4797082" cy="307777"/>
          </a:xfrm>
          <a:prstGeom prst="rect">
            <a:avLst/>
          </a:prstGeom>
          <a:noFill/>
        </p:spPr>
        <p:txBody>
          <a:bodyPr wrap="none" rtlCol="0">
            <a:spAutoFit/>
          </a:bodyPr>
          <a:lstStyle/>
          <a:p>
            <a:r>
              <a:rPr lang="en-US" sz="1400" dirty="0"/>
              <a:t>9 different speakers’ MFCC coefficients ( </a:t>
            </a:r>
            <a:r>
              <a:rPr lang="en-US" sz="1400" dirty="0" err="1"/>
              <a:t>Y</a:t>
            </a:r>
            <a:r>
              <a:rPr lang="en-US" sz="1400" baseline="-25000" dirty="0" err="1"/>
              <a:t>predict</a:t>
            </a:r>
            <a:r>
              <a:rPr lang="en-US" sz="1400" baseline="-25000" dirty="0"/>
              <a:t> </a:t>
            </a:r>
            <a:r>
              <a:rPr lang="en-US" sz="1400" dirty="0"/>
              <a:t>= </a:t>
            </a:r>
            <a:r>
              <a:rPr lang="en-US" sz="1400" dirty="0" err="1"/>
              <a:t>W</a:t>
            </a:r>
            <a:r>
              <a:rPr lang="en-US" sz="1400" baseline="-25000" dirty="0" err="1"/>
              <a:t>out</a:t>
            </a:r>
            <a:r>
              <a:rPr lang="en-US" sz="1400" dirty="0" err="1"/>
              <a:t>X</a:t>
            </a:r>
            <a:r>
              <a:rPr lang="en-US" sz="1400" baseline="-25000" dirty="0" err="1"/>
              <a:t>test</a:t>
            </a:r>
            <a:r>
              <a:rPr lang="en-US" sz="1400" dirty="0"/>
              <a:t>)</a:t>
            </a:r>
          </a:p>
        </p:txBody>
      </p:sp>
    </p:spTree>
    <p:extLst>
      <p:ext uri="{BB962C8B-B14F-4D97-AF65-F5344CB8AC3E}">
        <p14:creationId xmlns:p14="http://schemas.microsoft.com/office/powerpoint/2010/main" val="358401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4" grpId="0"/>
    </p:bldLst>
  </p:timing>
</p:sld>
</file>

<file path=ppt/theme/theme1.xml><?xml version="1.0" encoding="utf-8"?>
<a:theme xmlns:a="http://schemas.openxmlformats.org/drawingml/2006/main" name="1_Corporate Template">
  <a:themeElements>
    <a:clrScheme name="Aerospace New Colors">
      <a:dk1>
        <a:srgbClr val="000000"/>
      </a:dk1>
      <a:lt1>
        <a:sysClr val="window" lastClr="FFFFFF"/>
      </a:lt1>
      <a:dk2>
        <a:srgbClr val="6F6F70"/>
      </a:dk2>
      <a:lt2>
        <a:srgbClr val="2E008B"/>
      </a:lt2>
      <a:accent1>
        <a:srgbClr val="5E8AB4"/>
      </a:accent1>
      <a:accent2>
        <a:srgbClr val="9B7793"/>
      </a:accent2>
      <a:accent3>
        <a:srgbClr val="FF8F1C"/>
      </a:accent3>
      <a:accent4>
        <a:srgbClr val="FFC72C"/>
      </a:accent4>
      <a:accent5>
        <a:srgbClr val="4F868E"/>
      </a:accent5>
      <a:accent6>
        <a:srgbClr val="A4D65E"/>
      </a:accent6>
      <a:hlink>
        <a:srgbClr val="5E8AB4"/>
      </a:hlink>
      <a:folHlink>
        <a:srgbClr val="4F868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tx1"/>
          </a:solid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 Aerospace Template.potx" id="{631A7F84-5406-48A5-96F4-471DBDE1AC9C}" vid="{73D99323-DAFD-47DE-826E-7CE0DB2F5138}"/>
    </a:ext>
  </a:extLst>
</a:theme>
</file>

<file path=ppt/theme/theme2.xml><?xml version="1.0" encoding="utf-8"?>
<a:theme xmlns:a="http://schemas.openxmlformats.org/drawingml/2006/main" name="2_Corporate Template_Security Markings">
  <a:themeElements>
    <a:clrScheme name="Aerospace New Colors">
      <a:dk1>
        <a:srgbClr val="000000"/>
      </a:dk1>
      <a:lt1>
        <a:sysClr val="window" lastClr="FFFFFF"/>
      </a:lt1>
      <a:dk2>
        <a:srgbClr val="6F6F70"/>
      </a:dk2>
      <a:lt2>
        <a:srgbClr val="2E008B"/>
      </a:lt2>
      <a:accent1>
        <a:srgbClr val="5E8AB4"/>
      </a:accent1>
      <a:accent2>
        <a:srgbClr val="9B7793"/>
      </a:accent2>
      <a:accent3>
        <a:srgbClr val="FF8F1C"/>
      </a:accent3>
      <a:accent4>
        <a:srgbClr val="FFC72C"/>
      </a:accent4>
      <a:accent5>
        <a:srgbClr val="4F868E"/>
      </a:accent5>
      <a:accent6>
        <a:srgbClr val="A4D65E"/>
      </a:accent6>
      <a:hlink>
        <a:srgbClr val="5E8AB4"/>
      </a:hlink>
      <a:folHlink>
        <a:srgbClr val="4F868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tx1"/>
          </a:solid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 Aerospace Template.potx" id="{631A7F84-5406-48A5-96F4-471DBDE1AC9C}" vid="{AF611E3E-42AE-4B40-BC63-6813B8B6241A}"/>
    </a:ext>
  </a:extLst>
</a:theme>
</file>

<file path=ppt/theme/theme3.xml><?xml version="1.0" encoding="utf-8"?>
<a:theme xmlns:a="http://schemas.openxmlformats.org/drawingml/2006/main" name="3_Standard Title ">
  <a:themeElements>
    <a:clrScheme name="1">
      <a:dk1>
        <a:srgbClr val="000000"/>
      </a:dk1>
      <a:lt1>
        <a:srgbClr val="FFFFFF"/>
      </a:lt1>
      <a:dk2>
        <a:srgbClr val="6F6F6F"/>
      </a:dk2>
      <a:lt2>
        <a:srgbClr val="EEECE1"/>
      </a:lt2>
      <a:accent1>
        <a:srgbClr val="5E8AB3"/>
      </a:accent1>
      <a:accent2>
        <a:srgbClr val="9B7793"/>
      </a:accent2>
      <a:accent3>
        <a:srgbClr val="FF8F1C"/>
      </a:accent3>
      <a:accent4>
        <a:srgbClr val="FFC72C"/>
      </a:accent4>
      <a:accent5>
        <a:srgbClr val="4F868E"/>
      </a:accent5>
      <a:accent6>
        <a:srgbClr val="A3D65E"/>
      </a:accent6>
      <a:hlink>
        <a:srgbClr val="5E8AB3"/>
      </a:hlink>
      <a:folHlink>
        <a:srgbClr val="4F868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 Aerospace Template.potx" id="{631A7F84-5406-48A5-96F4-471DBDE1AC9C}" vid="{E5342506-1A4D-494C-B617-119D0BA91D0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047DCE231260D40B64765B8B62CCA36" ma:contentTypeVersion="5" ma:contentTypeDescription="Create a new document." ma:contentTypeScope="" ma:versionID="c8c855f4215041b056f92df7b4c7bfb4">
  <xsd:schema xmlns:xsd="http://www.w3.org/2001/XMLSchema" xmlns:xs="http://www.w3.org/2001/XMLSchema" xmlns:p="http://schemas.microsoft.com/office/2006/metadata/properties" xmlns:ns2="1b61945e-ea42-4939-992c-499712c4dde6" xmlns:ns3="1b57da1d-7a00-4ff2-b8bb-a5e2684365e0" xmlns:ns4="fdeb00fa-e4cc-4bb6-be86-462ead36f5cd" targetNamespace="http://schemas.microsoft.com/office/2006/metadata/properties" ma:root="true" ma:fieldsID="fee0a942ad76438bbe979d22ac15da2c" ns2:_="" ns3:_="" ns4:_="">
    <xsd:import namespace="1b61945e-ea42-4939-992c-499712c4dde6"/>
    <xsd:import namespace="1b57da1d-7a00-4ff2-b8bb-a5e2684365e0"/>
    <xsd:import namespace="fdeb00fa-e4cc-4bb6-be86-462ead36f5cd"/>
    <xsd:element name="properties">
      <xsd:complexType>
        <xsd:sequence>
          <xsd:element name="documentManagement">
            <xsd:complexType>
              <xsd:all>
                <xsd:element ref="ns2:SharedWithUsers" minOccurs="0"/>
                <xsd:element ref="ns2:SharedWithDetails" minOccurs="0"/>
                <xsd:element ref="ns3:_dlc_DocId" minOccurs="0"/>
                <xsd:element ref="ns3:_dlc_DocIdUrl" minOccurs="0"/>
                <xsd:element ref="ns3:_dlc_DocIdPersistId" minOccurs="0"/>
                <xsd:element ref="ns3:LastSharedByUser" minOccurs="0"/>
                <xsd:element ref="ns3: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61945e-ea42-4939-992c-499712c4dde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b57da1d-7a00-4ff2-b8bb-a5e2684365e0"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deb00fa-e4cc-4bb6-be86-462ead36f5cd"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1b57da1d-7a00-4ff2-b8bb-a5e2684365e0">JWVUQENKDCZD-538095150-80</_dlc_DocId>
    <_dlc_DocIdUrl xmlns="1b57da1d-7a00-4ff2-b8bb-a5e2684365e0">
      <Url>https://aerospacecloud.sharepoint.com/sites/corpcom/EC/GD/_layouts/15/DocIdRedir.aspx?ID=JWVUQENKDCZD-538095150-80</Url>
      <Description>JWVUQENKDCZD-538095150-80</Description>
    </_dlc_DocIdUrl>
  </documentManagement>
</p:properties>
</file>

<file path=customXml/itemProps1.xml><?xml version="1.0" encoding="utf-8"?>
<ds:datastoreItem xmlns:ds="http://schemas.openxmlformats.org/officeDocument/2006/customXml" ds:itemID="{AE6941D5-9B70-4FCF-8431-FD2C00B4DF13}">
  <ds:schemaRefs>
    <ds:schemaRef ds:uri="http://schemas.microsoft.com/sharepoint/v3/contenttype/forms"/>
  </ds:schemaRefs>
</ds:datastoreItem>
</file>

<file path=customXml/itemProps2.xml><?xml version="1.0" encoding="utf-8"?>
<ds:datastoreItem xmlns:ds="http://schemas.openxmlformats.org/officeDocument/2006/customXml" ds:itemID="{1725CB27-96FA-46BC-8680-CBE309C05A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61945e-ea42-4939-992c-499712c4dde6"/>
    <ds:schemaRef ds:uri="1b57da1d-7a00-4ff2-b8bb-a5e2684365e0"/>
    <ds:schemaRef ds:uri="fdeb00fa-e4cc-4bb6-be86-462ead36f5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BD14BE-EE1D-45F5-A725-BD6C9F4DB963}">
  <ds:schemaRefs>
    <ds:schemaRef ds:uri="http://schemas.microsoft.com/sharepoint/events"/>
  </ds:schemaRefs>
</ds:datastoreItem>
</file>

<file path=customXml/itemProps4.xml><?xml version="1.0" encoding="utf-8"?>
<ds:datastoreItem xmlns:ds="http://schemas.openxmlformats.org/officeDocument/2006/customXml" ds:itemID="{4561B769-D194-4AE7-9D3D-107ABC3B3746}">
  <ds:schemaRefs>
    <ds:schemaRef ds:uri="fdeb00fa-e4cc-4bb6-be86-462ead36f5cd"/>
    <ds:schemaRef ds:uri="http://schemas.openxmlformats.org/package/2006/metadata/core-properties"/>
    <ds:schemaRef ds:uri="1b61945e-ea42-4939-992c-499712c4dde6"/>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1b57da1d-7a00-4ff2-b8bb-a5e2684365e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2019_Corporate_Template_4x3</Template>
  <TotalTime>10878</TotalTime>
  <Words>2993</Words>
  <Application>Microsoft Office PowerPoint</Application>
  <PresentationFormat>On-screen Show (4:3)</PresentationFormat>
  <Paragraphs>281</Paragraphs>
  <Slides>28</Slides>
  <Notes>6</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28</vt:i4>
      </vt:variant>
    </vt:vector>
  </HeadingPairs>
  <TitlesOfParts>
    <vt:vector size="35" baseType="lpstr">
      <vt:lpstr>Arial</vt:lpstr>
      <vt:lpstr>Calibri</vt:lpstr>
      <vt:lpstr>Symbol</vt:lpstr>
      <vt:lpstr>Times</vt:lpstr>
      <vt:lpstr>1_Corporate Template</vt:lpstr>
      <vt:lpstr>2_Corporate Template_Security Markings</vt:lpstr>
      <vt:lpstr>3_Standard Title </vt:lpstr>
      <vt:lpstr>Speckle-Based Reservoir Computing &amp; Echo State Networks </vt:lpstr>
      <vt:lpstr>Overview</vt:lpstr>
      <vt:lpstr>Neural Networks</vt:lpstr>
      <vt:lpstr>Reservoir Computing / Echo State Networks</vt:lpstr>
      <vt:lpstr>An Echo State Network in Operation</vt:lpstr>
      <vt:lpstr>Optical Echo State Networks</vt:lpstr>
      <vt:lpstr>What did I do?</vt:lpstr>
      <vt:lpstr>Optical ESN in Action</vt:lpstr>
      <vt:lpstr>Experimental test of the optical reservoir computer</vt:lpstr>
      <vt:lpstr>Input vs prediction of the Mel coefficients waveform</vt:lpstr>
      <vt:lpstr>Input vs prediction of the Mel coefficients waveform</vt:lpstr>
      <vt:lpstr>Classification accuracy</vt:lpstr>
      <vt:lpstr>Classification Accuracy from Multiple Runs</vt:lpstr>
      <vt:lpstr>Toward the future…</vt:lpstr>
      <vt:lpstr>Thank you!  </vt:lpstr>
      <vt:lpstr>Backup Slides/Extra Information</vt:lpstr>
      <vt:lpstr>Visualizations</vt:lpstr>
      <vt:lpstr>Mackey-Glass non-linear time-series prediction</vt:lpstr>
      <vt:lpstr>What is speckle?</vt:lpstr>
      <vt:lpstr>Mathematical Formulation of Echo State Networks</vt:lpstr>
      <vt:lpstr>Experimental Layout</vt:lpstr>
      <vt:lpstr>Japanese Language Classification</vt:lpstr>
      <vt:lpstr>Mel-frequency cepstrum coefficients</vt:lpstr>
      <vt:lpstr>System stability (Experiment)</vt:lpstr>
      <vt:lpstr>English spoken digits classification </vt:lpstr>
      <vt:lpstr>English spoken digits classification </vt:lpstr>
      <vt:lpstr>Chip-scale integrated photonics reservoir computer </vt:lpstr>
      <vt:lpstr>Reservoir computer on a personal laptop</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 26 Point Arial</dc:title>
  <dc:subject/>
  <dc:creator>Jacob Pilawa</dc:creator>
  <cp:keywords/>
  <dc:description/>
  <cp:lastModifiedBy>Jacob Pilawa</cp:lastModifiedBy>
  <cp:revision>139</cp:revision>
  <cp:lastPrinted>2012-11-26T17:25:34Z</cp:lastPrinted>
  <dcterms:created xsi:type="dcterms:W3CDTF">2019-07-26T16:20:24Z</dcterms:created>
  <dcterms:modified xsi:type="dcterms:W3CDTF">2019-08-07T21:55:19Z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0x010100C047DCE231260D40B64765B8B62CCA36</vt:lpwstr>
  </property>
  <property fmtid="{D5CDD505-2E9C-101B-9397-08002B2CF9AE}" pid="3" name="_dlc_DocIdItemGuid">
    <vt:lpwstr>3e0631b3-22c0-4691-8d13-5bc58d0d3cfc</vt:lpwstr>
  </property>
</Properties>
</file>